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9" r:id="rId1"/>
  </p:sldMasterIdLst>
  <p:notesMasterIdLst>
    <p:notesMasterId r:id="rId23"/>
  </p:notesMasterIdLst>
  <p:sldIdLst>
    <p:sldId id="714" r:id="rId2"/>
    <p:sldId id="717" r:id="rId3"/>
    <p:sldId id="730" r:id="rId4"/>
    <p:sldId id="736" r:id="rId5"/>
    <p:sldId id="733" r:id="rId6"/>
    <p:sldId id="759" r:id="rId7"/>
    <p:sldId id="744" r:id="rId8"/>
    <p:sldId id="760" r:id="rId9"/>
    <p:sldId id="742" r:id="rId10"/>
    <p:sldId id="737" r:id="rId11"/>
    <p:sldId id="726" r:id="rId12"/>
    <p:sldId id="746" r:id="rId13"/>
    <p:sldId id="761" r:id="rId14"/>
    <p:sldId id="762" r:id="rId15"/>
    <p:sldId id="763" r:id="rId16"/>
    <p:sldId id="732" r:id="rId17"/>
    <p:sldId id="739" r:id="rId18"/>
    <p:sldId id="748" r:id="rId19"/>
    <p:sldId id="749" r:id="rId20"/>
    <p:sldId id="745" r:id="rId21"/>
    <p:sldId id="741" r:id="rId2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E9EDF4"/>
    <a:srgbClr val="005F86"/>
    <a:srgbClr val="FF5F86"/>
    <a:srgbClr val="C6531F"/>
    <a:srgbClr val="C01338"/>
    <a:srgbClr val="C00000"/>
    <a:srgbClr val="79C82A"/>
    <a:srgbClr val="DE7E7A"/>
    <a:srgbClr val="D6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8493" autoAdjust="0"/>
  </p:normalViewPr>
  <p:slideViewPr>
    <p:cSldViewPr>
      <p:cViewPr varScale="1">
        <p:scale>
          <a:sx n="103" d="100"/>
          <a:sy n="103" d="100"/>
        </p:scale>
        <p:origin x="1890" y="72"/>
      </p:cViewPr>
      <p:guideLst>
        <p:guide orient="horz" pos="2160"/>
        <p:guide pos="2880"/>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p:cViewPr varScale="1">
        <p:scale>
          <a:sx n="84" d="100"/>
          <a:sy n="84" d="100"/>
        </p:scale>
        <p:origin x="233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A0A74-D349-43FC-B787-C70BCD78FA56}"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9F1F85DA-414A-48AC-8055-E75E6F357084}">
      <dgm:prSet phldrT="[Text]" custT="1"/>
      <dgm:spPr/>
      <dgm:t>
        <a:bodyPr/>
        <a:lstStyle/>
        <a:p>
          <a:r>
            <a:rPr lang="en-US" sz="2400" dirty="0" smtClean="0"/>
            <a:t>NGS ECOE</a:t>
          </a:r>
          <a:endParaRPr lang="en-US" sz="2800" dirty="0" smtClean="0"/>
        </a:p>
      </dgm:t>
    </dgm:pt>
    <dgm:pt modelId="{9EC3CC43-9DEE-4067-ADBC-E021751DC389}" type="parTrans" cxnId="{53612BE6-EBD9-4002-9F4C-6BA77283D56C}">
      <dgm:prSet/>
      <dgm:spPr/>
      <dgm:t>
        <a:bodyPr/>
        <a:lstStyle/>
        <a:p>
          <a:endParaRPr lang="en-US"/>
        </a:p>
      </dgm:t>
    </dgm:pt>
    <dgm:pt modelId="{7553E650-AADC-4392-9BED-03866C035442}" type="sibTrans" cxnId="{53612BE6-EBD9-4002-9F4C-6BA77283D56C}">
      <dgm:prSet/>
      <dgm:spPr/>
      <dgm:t>
        <a:bodyPr/>
        <a:lstStyle/>
        <a:p>
          <a:endParaRPr lang="en-US"/>
        </a:p>
      </dgm:t>
    </dgm:pt>
    <dgm:pt modelId="{279995B1-3DC9-4261-A62C-43F031D968D6}">
      <dgm:prSet phldrT="[Text]"/>
      <dgm:spPr/>
      <dgm:t>
        <a:bodyPr/>
        <a:lstStyle/>
        <a:p>
          <a:r>
            <a:rPr lang="en-US" dirty="0" smtClean="0"/>
            <a:t>NEW COE</a:t>
          </a:r>
          <a:endParaRPr lang="en-US" dirty="0"/>
        </a:p>
      </dgm:t>
    </dgm:pt>
    <dgm:pt modelId="{CDF5D51A-0527-45A8-BC2E-1985413A0CA6}" type="parTrans" cxnId="{CCB07576-AEB6-43F8-B607-ADC035B0A051}">
      <dgm:prSet/>
      <dgm:spPr/>
      <dgm:t>
        <a:bodyPr/>
        <a:lstStyle/>
        <a:p>
          <a:endParaRPr lang="en-US"/>
        </a:p>
      </dgm:t>
    </dgm:pt>
    <dgm:pt modelId="{6E5896E0-D35C-4C05-A3CD-31B80EF9DBDD}" type="sibTrans" cxnId="{CCB07576-AEB6-43F8-B607-ADC035B0A051}">
      <dgm:prSet/>
      <dgm:spPr/>
      <dgm:t>
        <a:bodyPr/>
        <a:lstStyle/>
        <a:p>
          <a:endParaRPr lang="en-US"/>
        </a:p>
      </dgm:t>
    </dgm:pt>
    <dgm:pt modelId="{D13EF171-0D2A-4D4A-AF18-A4BACF9EBEC3}">
      <dgm:prSet phldrT="[Text]"/>
      <dgm:spPr/>
      <dgm:t>
        <a:bodyPr/>
        <a:lstStyle/>
        <a:p>
          <a:pPr>
            <a:lnSpc>
              <a:spcPct val="100000"/>
            </a:lnSpc>
            <a:spcAft>
              <a:spcPts val="0"/>
            </a:spcAft>
          </a:pPr>
          <a:r>
            <a:rPr lang="en-US" dirty="0" smtClean="0"/>
            <a:t>EXISTING</a:t>
          </a:r>
        </a:p>
        <a:p>
          <a:pPr>
            <a:lnSpc>
              <a:spcPct val="100000"/>
            </a:lnSpc>
            <a:spcAft>
              <a:spcPts val="0"/>
            </a:spcAft>
          </a:pPr>
          <a:r>
            <a:rPr lang="en-US" dirty="0" smtClean="0"/>
            <a:t>COE</a:t>
          </a:r>
          <a:endParaRPr lang="en-US" dirty="0"/>
        </a:p>
      </dgm:t>
    </dgm:pt>
    <dgm:pt modelId="{A9990300-949F-4E32-9DD4-E1B13A403C2B}" type="parTrans" cxnId="{8AA1656D-A376-4E77-91A1-F023DFA3470E}">
      <dgm:prSet/>
      <dgm:spPr/>
      <dgm:t>
        <a:bodyPr/>
        <a:lstStyle/>
        <a:p>
          <a:endParaRPr lang="en-US"/>
        </a:p>
      </dgm:t>
    </dgm:pt>
    <dgm:pt modelId="{593E770E-662E-456C-A8A8-49A4964BAA44}" type="sibTrans" cxnId="{8AA1656D-A376-4E77-91A1-F023DFA3470E}">
      <dgm:prSet/>
      <dgm:spPr/>
      <dgm:t>
        <a:bodyPr/>
        <a:lstStyle/>
        <a:p>
          <a:endParaRPr lang="en-US"/>
        </a:p>
      </dgm:t>
    </dgm:pt>
    <dgm:pt modelId="{BAB7CE46-3508-4DD1-8B45-1F228753CB2A}">
      <dgm:prSet phldrT="[Text]"/>
      <dgm:spPr/>
      <dgm:t>
        <a:bodyPr/>
        <a:lstStyle/>
        <a:p>
          <a:r>
            <a:rPr lang="en-US" dirty="0" smtClean="0"/>
            <a:t>COMBINATION COE</a:t>
          </a:r>
          <a:endParaRPr lang="en-US" dirty="0"/>
        </a:p>
      </dgm:t>
    </dgm:pt>
    <dgm:pt modelId="{3B05F264-4DE6-45E8-A807-A21D908811FC}" type="parTrans" cxnId="{2D56AF19-00A0-432C-8D51-06AC1BEFF194}">
      <dgm:prSet/>
      <dgm:spPr/>
      <dgm:t>
        <a:bodyPr/>
        <a:lstStyle/>
        <a:p>
          <a:endParaRPr lang="en-US"/>
        </a:p>
      </dgm:t>
    </dgm:pt>
    <dgm:pt modelId="{9EB1E882-738B-4420-8EBC-AD0CF503991C}" type="sibTrans" cxnId="{2D56AF19-00A0-432C-8D51-06AC1BEFF194}">
      <dgm:prSet/>
      <dgm:spPr/>
      <dgm:t>
        <a:bodyPr/>
        <a:lstStyle/>
        <a:p>
          <a:endParaRPr lang="en-US"/>
        </a:p>
      </dgm:t>
    </dgm:pt>
    <dgm:pt modelId="{0A121EC8-CF0D-44FD-9595-B5BA13180EA9}" type="pres">
      <dgm:prSet presAssocID="{2D2A0A74-D349-43FC-B787-C70BCD78FA56}" presName="cycle" presStyleCnt="0">
        <dgm:presLayoutVars>
          <dgm:chMax val="1"/>
          <dgm:dir/>
          <dgm:animLvl val="ctr"/>
          <dgm:resizeHandles val="exact"/>
        </dgm:presLayoutVars>
      </dgm:prSet>
      <dgm:spPr/>
      <dgm:t>
        <a:bodyPr/>
        <a:lstStyle/>
        <a:p>
          <a:endParaRPr lang="en-US"/>
        </a:p>
      </dgm:t>
    </dgm:pt>
    <dgm:pt modelId="{8A641DFA-ECB5-464F-8636-0FF5A4E6F31F}" type="pres">
      <dgm:prSet presAssocID="{9F1F85DA-414A-48AC-8055-E75E6F357084}" presName="centerShape" presStyleLbl="node0" presStyleIdx="0" presStyleCnt="1"/>
      <dgm:spPr/>
      <dgm:t>
        <a:bodyPr/>
        <a:lstStyle/>
        <a:p>
          <a:endParaRPr lang="en-US"/>
        </a:p>
      </dgm:t>
    </dgm:pt>
    <dgm:pt modelId="{1906D628-D58A-49C4-9E83-5846BDC27C1E}" type="pres">
      <dgm:prSet presAssocID="{CDF5D51A-0527-45A8-BC2E-1985413A0CA6}" presName="parTrans" presStyleLbl="bgSibTrans2D1" presStyleIdx="0" presStyleCnt="3"/>
      <dgm:spPr/>
      <dgm:t>
        <a:bodyPr/>
        <a:lstStyle/>
        <a:p>
          <a:endParaRPr lang="en-US"/>
        </a:p>
      </dgm:t>
    </dgm:pt>
    <dgm:pt modelId="{A902759E-A781-4220-A355-16B6B588BAA7}" type="pres">
      <dgm:prSet presAssocID="{279995B1-3DC9-4261-A62C-43F031D968D6}" presName="node" presStyleLbl="node1" presStyleIdx="0" presStyleCnt="3">
        <dgm:presLayoutVars>
          <dgm:bulletEnabled val="1"/>
        </dgm:presLayoutVars>
      </dgm:prSet>
      <dgm:spPr/>
      <dgm:t>
        <a:bodyPr/>
        <a:lstStyle/>
        <a:p>
          <a:endParaRPr lang="en-US"/>
        </a:p>
      </dgm:t>
    </dgm:pt>
    <dgm:pt modelId="{4B5EAAEA-6D81-4FB6-ABD9-D638048F26C0}" type="pres">
      <dgm:prSet presAssocID="{A9990300-949F-4E32-9DD4-E1B13A403C2B}" presName="parTrans" presStyleLbl="bgSibTrans2D1" presStyleIdx="1" presStyleCnt="3"/>
      <dgm:spPr/>
      <dgm:t>
        <a:bodyPr/>
        <a:lstStyle/>
        <a:p>
          <a:endParaRPr lang="en-US"/>
        </a:p>
      </dgm:t>
    </dgm:pt>
    <dgm:pt modelId="{92D69F26-CDDA-46E8-80B4-AC7827B047B4}" type="pres">
      <dgm:prSet presAssocID="{D13EF171-0D2A-4D4A-AF18-A4BACF9EBEC3}" presName="node" presStyleLbl="node1" presStyleIdx="1" presStyleCnt="3">
        <dgm:presLayoutVars>
          <dgm:bulletEnabled val="1"/>
        </dgm:presLayoutVars>
      </dgm:prSet>
      <dgm:spPr/>
      <dgm:t>
        <a:bodyPr/>
        <a:lstStyle/>
        <a:p>
          <a:endParaRPr lang="en-US"/>
        </a:p>
      </dgm:t>
    </dgm:pt>
    <dgm:pt modelId="{92E04821-6917-47D2-B3DB-022C6BD818C6}" type="pres">
      <dgm:prSet presAssocID="{3B05F264-4DE6-45E8-A807-A21D908811FC}" presName="parTrans" presStyleLbl="bgSibTrans2D1" presStyleIdx="2" presStyleCnt="3"/>
      <dgm:spPr/>
      <dgm:t>
        <a:bodyPr/>
        <a:lstStyle/>
        <a:p>
          <a:endParaRPr lang="en-US"/>
        </a:p>
      </dgm:t>
    </dgm:pt>
    <dgm:pt modelId="{BC57E946-BEEB-431E-8C1C-BB52BDB4B857}" type="pres">
      <dgm:prSet presAssocID="{BAB7CE46-3508-4DD1-8B45-1F228753CB2A}" presName="node" presStyleLbl="node1" presStyleIdx="2" presStyleCnt="3">
        <dgm:presLayoutVars>
          <dgm:bulletEnabled val="1"/>
        </dgm:presLayoutVars>
      </dgm:prSet>
      <dgm:spPr/>
      <dgm:t>
        <a:bodyPr/>
        <a:lstStyle/>
        <a:p>
          <a:endParaRPr lang="en-US"/>
        </a:p>
      </dgm:t>
    </dgm:pt>
  </dgm:ptLst>
  <dgm:cxnLst>
    <dgm:cxn modelId="{2D56AF19-00A0-432C-8D51-06AC1BEFF194}" srcId="{9F1F85DA-414A-48AC-8055-E75E6F357084}" destId="{BAB7CE46-3508-4DD1-8B45-1F228753CB2A}" srcOrd="2" destOrd="0" parTransId="{3B05F264-4DE6-45E8-A807-A21D908811FC}" sibTransId="{9EB1E882-738B-4420-8EBC-AD0CF503991C}"/>
    <dgm:cxn modelId="{8AA1656D-A376-4E77-91A1-F023DFA3470E}" srcId="{9F1F85DA-414A-48AC-8055-E75E6F357084}" destId="{D13EF171-0D2A-4D4A-AF18-A4BACF9EBEC3}" srcOrd="1" destOrd="0" parTransId="{A9990300-949F-4E32-9DD4-E1B13A403C2B}" sibTransId="{593E770E-662E-456C-A8A8-49A4964BAA44}"/>
    <dgm:cxn modelId="{E303440E-139F-4A86-8B2B-75F08EDB708B}" type="presOf" srcId="{CDF5D51A-0527-45A8-BC2E-1985413A0CA6}" destId="{1906D628-D58A-49C4-9E83-5846BDC27C1E}" srcOrd="0" destOrd="0" presId="urn:microsoft.com/office/officeart/2005/8/layout/radial4"/>
    <dgm:cxn modelId="{E30CD50F-D88F-43FD-AEE4-504E1A1F887B}" type="presOf" srcId="{D13EF171-0D2A-4D4A-AF18-A4BACF9EBEC3}" destId="{92D69F26-CDDA-46E8-80B4-AC7827B047B4}" srcOrd="0" destOrd="0" presId="urn:microsoft.com/office/officeart/2005/8/layout/radial4"/>
    <dgm:cxn modelId="{0E7B270F-966C-434A-BF2F-112C1FAC3906}" type="presOf" srcId="{2D2A0A74-D349-43FC-B787-C70BCD78FA56}" destId="{0A121EC8-CF0D-44FD-9595-B5BA13180EA9}" srcOrd="0" destOrd="0" presId="urn:microsoft.com/office/officeart/2005/8/layout/radial4"/>
    <dgm:cxn modelId="{BA91E4B5-2D77-4A4E-8EF0-BA1AF8531E08}" type="presOf" srcId="{9F1F85DA-414A-48AC-8055-E75E6F357084}" destId="{8A641DFA-ECB5-464F-8636-0FF5A4E6F31F}" srcOrd="0" destOrd="0" presId="urn:microsoft.com/office/officeart/2005/8/layout/radial4"/>
    <dgm:cxn modelId="{0614649B-98DA-4108-8847-A24D4D626C58}" type="presOf" srcId="{A9990300-949F-4E32-9DD4-E1B13A403C2B}" destId="{4B5EAAEA-6D81-4FB6-ABD9-D638048F26C0}" srcOrd="0" destOrd="0" presId="urn:microsoft.com/office/officeart/2005/8/layout/radial4"/>
    <dgm:cxn modelId="{CCB07576-AEB6-43F8-B607-ADC035B0A051}" srcId="{9F1F85DA-414A-48AC-8055-E75E6F357084}" destId="{279995B1-3DC9-4261-A62C-43F031D968D6}" srcOrd="0" destOrd="0" parTransId="{CDF5D51A-0527-45A8-BC2E-1985413A0CA6}" sibTransId="{6E5896E0-D35C-4C05-A3CD-31B80EF9DBDD}"/>
    <dgm:cxn modelId="{27F59636-C653-4AC6-82C1-17A38F257A29}" type="presOf" srcId="{279995B1-3DC9-4261-A62C-43F031D968D6}" destId="{A902759E-A781-4220-A355-16B6B588BAA7}" srcOrd="0" destOrd="0" presId="urn:microsoft.com/office/officeart/2005/8/layout/radial4"/>
    <dgm:cxn modelId="{53612BE6-EBD9-4002-9F4C-6BA77283D56C}" srcId="{2D2A0A74-D349-43FC-B787-C70BCD78FA56}" destId="{9F1F85DA-414A-48AC-8055-E75E6F357084}" srcOrd="0" destOrd="0" parTransId="{9EC3CC43-9DEE-4067-ADBC-E021751DC389}" sibTransId="{7553E650-AADC-4392-9BED-03866C035442}"/>
    <dgm:cxn modelId="{DAF1B516-FD8D-40EA-AC3A-3E2AB7BF781A}" type="presOf" srcId="{3B05F264-4DE6-45E8-A807-A21D908811FC}" destId="{92E04821-6917-47D2-B3DB-022C6BD818C6}" srcOrd="0" destOrd="0" presId="urn:microsoft.com/office/officeart/2005/8/layout/radial4"/>
    <dgm:cxn modelId="{3BEDBD9E-C5D8-4885-A092-ABC5137D19E8}" type="presOf" srcId="{BAB7CE46-3508-4DD1-8B45-1F228753CB2A}" destId="{BC57E946-BEEB-431E-8C1C-BB52BDB4B857}" srcOrd="0" destOrd="0" presId="urn:microsoft.com/office/officeart/2005/8/layout/radial4"/>
    <dgm:cxn modelId="{2123FD64-EE41-4C9B-B16C-48E536C9C73A}" type="presParOf" srcId="{0A121EC8-CF0D-44FD-9595-B5BA13180EA9}" destId="{8A641DFA-ECB5-464F-8636-0FF5A4E6F31F}" srcOrd="0" destOrd="0" presId="urn:microsoft.com/office/officeart/2005/8/layout/radial4"/>
    <dgm:cxn modelId="{40762B1F-9DC2-421D-813F-878DE19D21D9}" type="presParOf" srcId="{0A121EC8-CF0D-44FD-9595-B5BA13180EA9}" destId="{1906D628-D58A-49C4-9E83-5846BDC27C1E}" srcOrd="1" destOrd="0" presId="urn:microsoft.com/office/officeart/2005/8/layout/radial4"/>
    <dgm:cxn modelId="{ECDB0E4D-3127-410F-9989-A2159D064D68}" type="presParOf" srcId="{0A121EC8-CF0D-44FD-9595-B5BA13180EA9}" destId="{A902759E-A781-4220-A355-16B6B588BAA7}" srcOrd="2" destOrd="0" presId="urn:microsoft.com/office/officeart/2005/8/layout/radial4"/>
    <dgm:cxn modelId="{5994E3E0-80BC-413A-AEBA-A30E1E3523F6}" type="presParOf" srcId="{0A121EC8-CF0D-44FD-9595-B5BA13180EA9}" destId="{4B5EAAEA-6D81-4FB6-ABD9-D638048F26C0}" srcOrd="3" destOrd="0" presId="urn:microsoft.com/office/officeart/2005/8/layout/radial4"/>
    <dgm:cxn modelId="{A6A645B7-902C-4426-B39F-4CB38DFAA2B9}" type="presParOf" srcId="{0A121EC8-CF0D-44FD-9595-B5BA13180EA9}" destId="{92D69F26-CDDA-46E8-80B4-AC7827B047B4}" srcOrd="4" destOrd="0" presId="urn:microsoft.com/office/officeart/2005/8/layout/radial4"/>
    <dgm:cxn modelId="{CB4E47EC-7ECC-491E-971E-07BC351B6836}" type="presParOf" srcId="{0A121EC8-CF0D-44FD-9595-B5BA13180EA9}" destId="{92E04821-6917-47D2-B3DB-022C6BD818C6}" srcOrd="5" destOrd="0" presId="urn:microsoft.com/office/officeart/2005/8/layout/radial4"/>
    <dgm:cxn modelId="{F46FED45-0BA3-4ADA-AB34-FB6CBAE5CEDF}" type="presParOf" srcId="{0A121EC8-CF0D-44FD-9595-B5BA13180EA9}" destId="{BC57E946-BEEB-431E-8C1C-BB52BDB4B85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11/13/2019</a:t>
            </a:fld>
            <a:endParaRPr lang="en-US"/>
          </a:p>
        </p:txBody>
      </p:sp>
      <p:sp>
        <p:nvSpPr>
          <p:cNvPr id="16388"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829968"/>
            <a:ext cx="3037840" cy="464820"/>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970938" y="8829968"/>
            <a:ext cx="3037840" cy="464820"/>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out any handouts to the participants</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a:p>
        </p:txBody>
      </p:sp>
    </p:spTree>
    <p:extLst>
      <p:ext uri="{BB962C8B-B14F-4D97-AF65-F5344CB8AC3E}">
        <p14:creationId xmlns:p14="http://schemas.microsoft.com/office/powerpoint/2010/main" val="171382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900"/>
              </a:spcBef>
              <a:spcAft>
                <a:spcPts val="0"/>
              </a:spcAft>
              <a:buNone/>
            </a:pPr>
            <a:r>
              <a:rPr lang="en-US" sz="1100" dirty="0" smtClean="0">
                <a:latin typeface="+mn-lt"/>
              </a:rPr>
              <a:t>The Recruiter may view submitted COEs by locating the Recruiter ECOEs link</a:t>
            </a:r>
            <a:r>
              <a:rPr lang="en-US" sz="1100" baseline="0" dirty="0" smtClean="0">
                <a:latin typeface="+mn-lt"/>
              </a:rPr>
              <a:t> shown on this slide.  </a:t>
            </a:r>
            <a:endParaRPr lang="en-US" sz="1100" dirty="0" smtClean="0">
              <a:latin typeface="+mn-lt"/>
            </a:endParaRPr>
          </a:p>
          <a:p>
            <a:pPr marL="0" lvl="0" indent="0" algn="l" rtl="0">
              <a:spcBef>
                <a:spcPts val="900"/>
              </a:spcBef>
              <a:spcAft>
                <a:spcPts val="0"/>
              </a:spcAft>
              <a:buNone/>
            </a:pPr>
            <a:r>
              <a:rPr lang="en-US" sz="1100" dirty="0" smtClean="0">
                <a:latin typeface="+mn-lt"/>
              </a:rPr>
              <a:t>✔The link</a:t>
            </a:r>
            <a:r>
              <a:rPr lang="en-US" sz="1100" baseline="0" dirty="0" smtClean="0">
                <a:latin typeface="+mn-lt"/>
              </a:rPr>
              <a:t> </a:t>
            </a:r>
            <a:r>
              <a:rPr lang="en-US" sz="1100" dirty="0" smtClean="0">
                <a:latin typeface="+mn-lt"/>
              </a:rPr>
              <a:t>only appears if there are any pending</a:t>
            </a:r>
            <a:r>
              <a:rPr lang="en-US" sz="1100" baseline="0" dirty="0" smtClean="0">
                <a:latin typeface="+mn-lt"/>
              </a:rPr>
              <a:t> </a:t>
            </a:r>
            <a:r>
              <a:rPr lang="en-US" sz="1100" dirty="0" smtClean="0">
                <a:latin typeface="+mn-lt"/>
              </a:rPr>
              <a:t>COEs that are currently being saved or worked on for submission to the Approver.</a:t>
            </a:r>
          </a:p>
          <a:p>
            <a:pPr marL="0" lvl="0" indent="0" algn="l" rtl="0">
              <a:spcBef>
                <a:spcPts val="900"/>
              </a:spcBef>
              <a:spcAft>
                <a:spcPts val="0"/>
              </a:spcAft>
              <a:buNone/>
            </a:pP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10</a:t>
            </a:fld>
            <a:endParaRPr lang="en-US"/>
          </a:p>
        </p:txBody>
      </p:sp>
    </p:spTree>
    <p:extLst>
      <p:ext uri="{BB962C8B-B14F-4D97-AF65-F5344CB8AC3E}">
        <p14:creationId xmlns:p14="http://schemas.microsoft.com/office/powerpoint/2010/main" val="2505925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900"/>
              </a:spcBef>
              <a:spcAft>
                <a:spcPts val="0"/>
              </a:spcAft>
              <a:buNone/>
            </a:pPr>
            <a:r>
              <a:rPr lang="en-US" sz="1100" dirty="0" smtClean="0">
                <a:latin typeface="+mn-lt"/>
              </a:rPr>
              <a:t>Reviewers may view pending ECOEs by clicking on the Approve COEs link.</a:t>
            </a:r>
          </a:p>
          <a:p>
            <a:pPr marL="0" lvl="0" indent="0" algn="l" rtl="0">
              <a:spcBef>
                <a:spcPts val="900"/>
              </a:spcBef>
              <a:spcAft>
                <a:spcPts val="0"/>
              </a:spcAft>
              <a:buNone/>
            </a:pPr>
            <a:r>
              <a:rPr lang="en-US" sz="1100" dirty="0" smtClean="0">
                <a:latin typeface="+mn-lt"/>
              </a:rPr>
              <a:t>The link only appears if there are pending ECOEs.</a:t>
            </a:r>
          </a:p>
          <a:p>
            <a:pPr marL="0" lvl="0" indent="0" algn="l" rtl="0">
              <a:spcBef>
                <a:spcPts val="900"/>
              </a:spcBef>
              <a:spcAft>
                <a:spcPts val="0"/>
              </a:spcAft>
              <a:buNone/>
            </a:pPr>
            <a:r>
              <a:rPr lang="en-US" sz="1100" dirty="0" smtClean="0">
                <a:latin typeface="+mn-lt"/>
              </a:rPr>
              <a:t>Click on the ECOE ID #.</a:t>
            </a:r>
          </a:p>
          <a:p>
            <a:pPr marL="0" lvl="0" indent="0" algn="l" rtl="0">
              <a:spcBef>
                <a:spcPts val="900"/>
              </a:spcBef>
              <a:spcAft>
                <a:spcPts val="0"/>
              </a:spcAft>
              <a:buNone/>
            </a:pPr>
            <a:r>
              <a:rPr lang="en-US" sz="1100" dirty="0" smtClean="0">
                <a:latin typeface="+mn-lt"/>
              </a:rPr>
              <a:t>Reviewer’s may make corrections as needed, reject or approve the COE.  There is not a way to make comments for corrections.  The </a:t>
            </a:r>
          </a:p>
          <a:p>
            <a:pPr marL="0" lvl="0" indent="0" algn="l" rtl="0">
              <a:spcBef>
                <a:spcPts val="900"/>
              </a:spcBef>
              <a:spcAft>
                <a:spcPts val="0"/>
              </a:spcAft>
              <a:buNone/>
            </a:pPr>
            <a:r>
              <a:rPr lang="en-US" sz="1100" dirty="0" smtClean="0">
                <a:latin typeface="+mn-lt"/>
              </a:rPr>
              <a:t>Reviewer needs to send the recruiter an</a:t>
            </a:r>
            <a:r>
              <a:rPr lang="en-US" sz="1100" baseline="0" dirty="0" smtClean="0">
                <a:latin typeface="+mn-lt"/>
              </a:rPr>
              <a:t> email with the ECOE ID # and explain that there is a correction needed to the ECOE.  </a:t>
            </a:r>
          </a:p>
          <a:p>
            <a:pPr marL="0" lvl="0" indent="0" algn="l" rtl="0">
              <a:spcBef>
                <a:spcPts val="900"/>
              </a:spcBef>
              <a:spcAft>
                <a:spcPts val="0"/>
              </a:spcAft>
              <a:buNone/>
            </a:pPr>
            <a:r>
              <a:rPr lang="en-US" sz="1100" baseline="0" dirty="0" smtClean="0">
                <a:latin typeface="+mn-lt"/>
              </a:rPr>
              <a:t>Once the Recruiter corrects the information he/she would submit for approval once more.  </a:t>
            </a:r>
            <a:endParaRPr lang="en-US" sz="1100" dirty="0" smtClean="0">
              <a:latin typeface="+mn-lt"/>
            </a:endParaRPr>
          </a:p>
          <a:p>
            <a:pPr marL="0" lvl="0" indent="0" algn="l" rtl="0">
              <a:spcBef>
                <a:spcPts val="900"/>
              </a:spcBef>
              <a:spcAft>
                <a:spcPts val="0"/>
              </a:spcAft>
              <a:buNone/>
            </a:pPr>
            <a:r>
              <a:rPr lang="en-US" sz="1100" dirty="0" smtClean="0">
                <a:latin typeface="+mn-lt"/>
              </a:rPr>
              <a:t>Once approved a recruiter</a:t>
            </a:r>
            <a:r>
              <a:rPr lang="en-US" sz="1100" baseline="0" dirty="0" smtClean="0">
                <a:latin typeface="+mn-lt"/>
              </a:rPr>
              <a:t> can look up the ECOE by the COE ID # that the system issues to that ECOE.  </a:t>
            </a:r>
            <a:endParaRPr lang="en-US" sz="1100" dirty="0" smtClean="0">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11</a:t>
            </a:fld>
            <a:endParaRPr lang="en-US"/>
          </a:p>
        </p:txBody>
      </p:sp>
    </p:spTree>
    <p:extLst>
      <p:ext uri="{BB962C8B-B14F-4D97-AF65-F5344CB8AC3E}">
        <p14:creationId xmlns:p14="http://schemas.microsoft.com/office/powerpoint/2010/main" val="1433685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Ø"/>
            </a:pPr>
            <a:r>
              <a:rPr lang="en-US" sz="1100" dirty="0" smtClean="0">
                <a:latin typeface="+mn-lt"/>
              </a:rPr>
              <a:t>The ECOE is the paper version of the COE</a:t>
            </a:r>
          </a:p>
          <a:p>
            <a:pPr marL="171450" indent="-171450">
              <a:buFont typeface="Wingdings" panose="05000000000000000000" pitchFamily="2" charset="2"/>
              <a:buChar char="Ø"/>
            </a:pPr>
            <a:r>
              <a:rPr lang="en-US" sz="1100" baseline="0" dirty="0" smtClean="0">
                <a:latin typeface="+mn-lt"/>
              </a:rPr>
              <a:t>    </a:t>
            </a:r>
            <a:r>
              <a:rPr lang="en-US" sz="1100" dirty="0" smtClean="0">
                <a:latin typeface="+mn-lt"/>
              </a:rPr>
              <a:t>The ECOE fields may look a little different from the paper copy COE</a:t>
            </a:r>
          </a:p>
          <a:p>
            <a:pPr marL="342900" indent="-342900">
              <a:buFont typeface="Wingdings" panose="05000000000000000000" pitchFamily="2" charset="2"/>
              <a:buChar char="Ø"/>
            </a:pPr>
            <a:r>
              <a:rPr lang="en-US" sz="1100" dirty="0" smtClean="0">
                <a:latin typeface="+mn-lt"/>
              </a:rPr>
              <a:t>District can print a copy that will be used as the auditable copy</a:t>
            </a:r>
          </a:p>
          <a:p>
            <a:pPr marL="342900" indent="-342900">
              <a:buFont typeface="Wingdings" panose="05000000000000000000" pitchFamily="2" charset="2"/>
              <a:buChar char="Ø"/>
            </a:pPr>
            <a:r>
              <a:rPr lang="en-US" sz="1100" dirty="0" smtClean="0">
                <a:latin typeface="+mn-lt"/>
              </a:rPr>
              <a:t>If a mistake is found, updates, changes or corrections will follow the ID &amp; R manual guidance and be made on NGS as well as on the paper copy.</a:t>
            </a:r>
          </a:p>
          <a:p>
            <a:pPr marL="342900" indent="-342900">
              <a:buFont typeface="Wingdings" panose="05000000000000000000" pitchFamily="2" charset="2"/>
              <a:buChar char="Ø"/>
            </a:pPr>
            <a:r>
              <a:rPr lang="en-US" sz="1100" dirty="0" smtClean="0">
                <a:latin typeface="+mn-lt"/>
              </a:rPr>
              <a:t>All changes made to the COE need to match on NGS</a:t>
            </a:r>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12</a:t>
            </a:fld>
            <a:endParaRPr lang="en-US"/>
          </a:p>
        </p:txBody>
      </p:sp>
    </p:spTree>
    <p:extLst>
      <p:ext uri="{BB962C8B-B14F-4D97-AF65-F5344CB8AC3E}">
        <p14:creationId xmlns:p14="http://schemas.microsoft.com/office/powerpoint/2010/main" val="206829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dirty="0" smtClean="0">
                <a:latin typeface="+mn-lt"/>
              </a:rPr>
              <a:t>Scenario #1 is</a:t>
            </a:r>
            <a:r>
              <a:rPr lang="en-US" sz="1050" b="1" baseline="0" dirty="0" smtClean="0">
                <a:latin typeface="+mn-lt"/>
              </a:rPr>
              <a:t> a </a:t>
            </a:r>
            <a:r>
              <a:rPr lang="en-US" sz="1050" b="1" dirty="0" smtClean="0">
                <a:latin typeface="+mn-lt"/>
              </a:rPr>
              <a:t>COE for</a:t>
            </a:r>
            <a:r>
              <a:rPr lang="en-US" sz="1050" b="1" baseline="0" dirty="0" smtClean="0">
                <a:latin typeface="+mn-lt"/>
              </a:rPr>
              <a:t> a </a:t>
            </a:r>
            <a:r>
              <a:rPr lang="en-US" sz="1050" b="1" dirty="0" smtClean="0">
                <a:latin typeface="+mn-lt"/>
              </a:rPr>
              <a:t>New Family</a:t>
            </a:r>
            <a:r>
              <a:rPr lang="en-US" sz="1050" b="0" baseline="0" dirty="0" smtClean="0">
                <a:latin typeface="+mn-lt"/>
              </a:rPr>
              <a:t> </a:t>
            </a:r>
            <a:r>
              <a:rPr lang="en-US" sz="1050" dirty="0" smtClean="0">
                <a:latin typeface="+mn-lt"/>
              </a:rPr>
              <a:t>(the students do not exist on NGS)  The</a:t>
            </a:r>
            <a:r>
              <a:rPr lang="en-US" sz="1050" baseline="0" dirty="0" smtClean="0">
                <a:latin typeface="+mn-lt"/>
              </a:rPr>
              <a:t> recruiter has looked up the students everyway possible and they are brand new to the migrant education program.  The recruiters need to fill out all information on the ECOE. A recruiter may be asked to create a USID on NGS and enter the number created onto the ECOE.  One USID number per student.  </a:t>
            </a:r>
            <a:endParaRPr lang="en-US" sz="1050" dirty="0" smtClean="0">
              <a:latin typeface="+mn-lt"/>
            </a:endParaRPr>
          </a:p>
          <a:p>
            <a:pPr rtl="0" fontAlgn="t"/>
            <a:r>
              <a:rPr lang="en-US" sz="1050" b="1" i="0" u="none" strike="noStrike" kern="1200" dirty="0" smtClean="0">
                <a:solidFill>
                  <a:schemeClr val="tx1"/>
                </a:solidFill>
                <a:effectLst/>
                <a:latin typeface="+mn-lt"/>
                <a:ea typeface="+mn-ea"/>
                <a:cs typeface="+mn-cs"/>
              </a:rPr>
              <a:t>COE Heading</a:t>
            </a:r>
          </a:p>
          <a:p>
            <a:pPr rtl="0" fontAlgn="t"/>
            <a:r>
              <a:rPr lang="en-US" sz="1050" b="0" i="0" u="none" strike="noStrike" kern="1200" dirty="0" smtClean="0">
                <a:solidFill>
                  <a:schemeClr val="tx1"/>
                </a:solidFill>
                <a:effectLst/>
                <a:latin typeface="+mn-lt"/>
                <a:ea typeface="+mn-ea"/>
                <a:cs typeface="+mn-cs"/>
              </a:rPr>
              <a:t>Left Side- School District, Recruiter ID, Migrant Office Phone #</a:t>
            </a:r>
          </a:p>
          <a:p>
            <a:pPr rtl="0" fontAlgn="t"/>
            <a:r>
              <a:rPr lang="en-US" sz="1050" b="0" i="0" u="none" strike="noStrike" kern="1200" dirty="0" smtClean="0">
                <a:solidFill>
                  <a:schemeClr val="tx1"/>
                </a:solidFill>
                <a:effectLst/>
                <a:latin typeface="+mn-lt"/>
                <a:ea typeface="+mn-ea"/>
                <a:cs typeface="+mn-cs"/>
              </a:rPr>
              <a:t>Right Side - Mother’s Name and </a:t>
            </a:r>
            <a:r>
              <a:rPr lang="en-US" sz="1050" b="0" i="0" u="none" strike="noStrike" kern="1200" dirty="0" err="1" smtClean="0">
                <a:solidFill>
                  <a:schemeClr val="tx1"/>
                </a:solidFill>
                <a:effectLst/>
                <a:latin typeface="+mn-lt"/>
                <a:ea typeface="+mn-ea"/>
                <a:cs typeface="+mn-cs"/>
              </a:rPr>
              <a:t>Homebase</a:t>
            </a:r>
            <a:r>
              <a:rPr lang="en-US" sz="1050" b="0" i="0" u="none" strike="noStrike" kern="1200" dirty="0" smtClean="0">
                <a:solidFill>
                  <a:schemeClr val="tx1"/>
                </a:solidFill>
                <a:effectLst/>
                <a:latin typeface="+mn-lt"/>
                <a:ea typeface="+mn-ea"/>
                <a:cs typeface="+mn-cs"/>
              </a:rPr>
              <a:t> District</a:t>
            </a:r>
          </a:p>
          <a:p>
            <a:pPr rtl="0" fontAlgn="t"/>
            <a:endParaRPr lang="en-US" sz="1050" b="0" i="0" u="none" strike="noStrike" kern="1200" dirty="0" smtClean="0">
              <a:solidFill>
                <a:schemeClr val="tx1"/>
              </a:solidFill>
              <a:effectLst/>
              <a:latin typeface="+mn-lt"/>
              <a:ea typeface="+mn-ea"/>
              <a:cs typeface="+mn-cs"/>
            </a:endParaRPr>
          </a:p>
          <a:p>
            <a:pPr rtl="0" fontAlgn="t"/>
            <a:r>
              <a:rPr lang="en-US" sz="1050" b="0" i="0" u="none" strike="noStrike" kern="1200" dirty="0" smtClean="0">
                <a:solidFill>
                  <a:schemeClr val="tx1"/>
                </a:solidFill>
                <a:effectLst/>
                <a:latin typeface="+mn-lt"/>
                <a:ea typeface="+mn-ea"/>
                <a:cs typeface="+mn-cs"/>
              </a:rPr>
              <a:t>A</a:t>
            </a:r>
            <a:r>
              <a:rPr lang="en-US" sz="1050" b="0" i="0" u="none" strike="noStrike" kern="1200" baseline="0" dirty="0" smtClean="0">
                <a:solidFill>
                  <a:schemeClr val="tx1"/>
                </a:solidFill>
                <a:effectLst/>
                <a:latin typeface="+mn-lt"/>
                <a:ea typeface="+mn-ea"/>
                <a:cs typeface="+mn-cs"/>
              </a:rPr>
              <a:t>  </a:t>
            </a:r>
            <a:r>
              <a:rPr lang="en-US" sz="1050" b="0" i="0" u="none" strike="noStrike" kern="1200" dirty="0" smtClean="0">
                <a:solidFill>
                  <a:schemeClr val="tx1"/>
                </a:solidFill>
                <a:effectLst/>
                <a:latin typeface="+mn-lt"/>
                <a:ea typeface="+mn-ea"/>
                <a:cs typeface="+mn-cs"/>
              </a:rPr>
              <a:t>Male Parent, Female Parent, Physical Address and phone #</a:t>
            </a:r>
          </a:p>
          <a:p>
            <a:pPr rtl="0" fontAlgn="t"/>
            <a:r>
              <a:rPr lang="en-US" sz="1050" b="0" i="0" u="none" strike="noStrike" kern="1200" dirty="0" smtClean="0">
                <a:solidFill>
                  <a:schemeClr val="tx1"/>
                </a:solidFill>
                <a:effectLst/>
                <a:latin typeface="+mn-lt"/>
                <a:ea typeface="+mn-ea"/>
                <a:cs typeface="+mn-cs"/>
              </a:rPr>
              <a:t>B</a:t>
            </a:r>
            <a:r>
              <a:rPr lang="en-US" sz="1050" b="0" i="0" u="none" strike="noStrike" kern="1200" baseline="0" dirty="0" smtClean="0">
                <a:solidFill>
                  <a:schemeClr val="tx1"/>
                </a:solidFill>
                <a:effectLst/>
                <a:latin typeface="+mn-lt"/>
                <a:ea typeface="+mn-ea"/>
                <a:cs typeface="+mn-cs"/>
              </a:rPr>
              <a:t>  </a:t>
            </a:r>
            <a:r>
              <a:rPr lang="en-US" sz="1050" b="0" i="0" u="none" strike="noStrike" kern="1200" dirty="0" smtClean="0">
                <a:solidFill>
                  <a:schemeClr val="tx1"/>
                </a:solidFill>
                <a:effectLst/>
                <a:latin typeface="+mn-lt"/>
                <a:ea typeface="+mn-ea"/>
                <a:cs typeface="+mn-cs"/>
              </a:rPr>
              <a:t>Children’s names only</a:t>
            </a:r>
          </a:p>
          <a:p>
            <a:pPr rtl="0" fontAlgn="t"/>
            <a:r>
              <a:rPr lang="en-US" sz="1050" b="0" i="0" u="none" strike="noStrike" kern="1200" dirty="0" smtClean="0">
                <a:solidFill>
                  <a:schemeClr val="tx1"/>
                </a:solidFill>
                <a:effectLst/>
                <a:latin typeface="+mn-lt"/>
                <a:ea typeface="+mn-ea"/>
                <a:cs typeface="+mn-cs"/>
              </a:rPr>
              <a:t>C</a:t>
            </a:r>
            <a:r>
              <a:rPr lang="en-US" sz="1050" b="0" i="0" u="none" strike="noStrike" kern="1200" baseline="0" dirty="0" smtClean="0">
                <a:solidFill>
                  <a:schemeClr val="tx1"/>
                </a:solidFill>
                <a:effectLst/>
                <a:latin typeface="+mn-lt"/>
                <a:ea typeface="+mn-ea"/>
                <a:cs typeface="+mn-cs"/>
              </a:rPr>
              <a:t>  </a:t>
            </a:r>
            <a:r>
              <a:rPr lang="en-US" sz="1050" b="0" i="0" u="none" strike="noStrike" kern="1200" dirty="0" smtClean="0">
                <a:solidFill>
                  <a:schemeClr val="tx1"/>
                </a:solidFill>
                <a:effectLst/>
                <a:latin typeface="+mn-lt"/>
                <a:ea typeface="+mn-ea"/>
                <a:cs typeface="+mn-cs"/>
              </a:rPr>
              <a:t>Campus, UID, Sex</a:t>
            </a:r>
          </a:p>
          <a:p>
            <a:pPr rtl="0" fontAlgn="t"/>
            <a:r>
              <a:rPr lang="en-US" sz="1050" b="0" i="0" u="none" strike="noStrike" kern="1200" dirty="0" smtClean="0">
                <a:solidFill>
                  <a:schemeClr val="tx1"/>
                </a:solidFill>
                <a:effectLst/>
                <a:latin typeface="+mn-lt"/>
                <a:ea typeface="+mn-ea"/>
                <a:cs typeface="+mn-cs"/>
              </a:rPr>
              <a:t>D</a:t>
            </a:r>
            <a:r>
              <a:rPr lang="en-US" sz="1050" b="0" i="0" u="none" strike="noStrike" kern="1200" baseline="0" dirty="0" smtClean="0">
                <a:solidFill>
                  <a:schemeClr val="tx1"/>
                </a:solidFill>
                <a:effectLst/>
                <a:latin typeface="+mn-lt"/>
                <a:ea typeface="+mn-ea"/>
                <a:cs typeface="+mn-cs"/>
              </a:rPr>
              <a:t>  </a:t>
            </a:r>
            <a:r>
              <a:rPr lang="en-US" sz="1050" b="0" i="0" u="none" strike="noStrike" kern="1200" dirty="0" smtClean="0">
                <a:solidFill>
                  <a:schemeClr val="tx1"/>
                </a:solidFill>
                <a:effectLst/>
                <a:latin typeface="+mn-lt"/>
                <a:ea typeface="+mn-ea"/>
                <a:cs typeface="+mn-cs"/>
              </a:rPr>
              <a:t>City &amp; State, Worker, City &amp; State</a:t>
            </a:r>
          </a:p>
          <a:p>
            <a:pPr rtl="0" fontAlgn="t"/>
            <a:r>
              <a:rPr lang="en-US" sz="1050" b="0" i="0" u="none" strike="noStrike" kern="1200" dirty="0" smtClean="0">
                <a:solidFill>
                  <a:schemeClr val="tx1"/>
                </a:solidFill>
                <a:effectLst/>
                <a:latin typeface="+mn-lt"/>
                <a:ea typeface="+mn-ea"/>
                <a:cs typeface="+mn-cs"/>
              </a:rPr>
              <a:t>F</a:t>
            </a:r>
            <a:r>
              <a:rPr lang="en-US" sz="1050" b="0" i="0" u="none" strike="noStrike" kern="1200" baseline="0" dirty="0" smtClean="0">
                <a:solidFill>
                  <a:schemeClr val="tx1"/>
                </a:solidFill>
                <a:effectLst/>
                <a:latin typeface="+mn-lt"/>
                <a:ea typeface="+mn-ea"/>
                <a:cs typeface="+mn-cs"/>
              </a:rPr>
              <a:t>  </a:t>
            </a:r>
            <a:r>
              <a:rPr lang="en-US" sz="1050" b="0" i="0" u="none" strike="noStrike" kern="1200" dirty="0" smtClean="0">
                <a:solidFill>
                  <a:schemeClr val="tx1"/>
                </a:solidFill>
                <a:effectLst/>
                <a:latin typeface="+mn-lt"/>
                <a:ea typeface="+mn-ea"/>
                <a:cs typeface="+mn-cs"/>
              </a:rPr>
              <a:t>Parent Signature, relationship, date</a:t>
            </a:r>
          </a:p>
          <a:p>
            <a:pPr rtl="0" fontAlgn="t"/>
            <a:r>
              <a:rPr lang="en-US" sz="1050" b="0" i="0" u="none" strike="noStrike" kern="1200" dirty="0" smtClean="0">
                <a:solidFill>
                  <a:schemeClr val="tx1"/>
                </a:solidFill>
                <a:effectLst/>
                <a:latin typeface="+mn-lt"/>
                <a:ea typeface="+mn-ea"/>
                <a:cs typeface="+mn-cs"/>
              </a:rPr>
              <a:t>G</a:t>
            </a:r>
            <a:r>
              <a:rPr lang="en-US" sz="1050" b="0" i="0" u="none" strike="noStrike" kern="1200" baseline="0" dirty="0" smtClean="0">
                <a:solidFill>
                  <a:schemeClr val="tx1"/>
                </a:solidFill>
                <a:effectLst/>
                <a:latin typeface="+mn-lt"/>
                <a:ea typeface="+mn-ea"/>
                <a:cs typeface="+mn-cs"/>
              </a:rPr>
              <a:t>  </a:t>
            </a:r>
            <a:r>
              <a:rPr lang="en-US" sz="1050" b="0" i="0" u="none" strike="noStrike" kern="1200" dirty="0" smtClean="0">
                <a:solidFill>
                  <a:schemeClr val="tx1"/>
                </a:solidFill>
                <a:effectLst/>
                <a:latin typeface="+mn-lt"/>
                <a:ea typeface="+mn-ea"/>
                <a:cs typeface="+mn-cs"/>
              </a:rPr>
              <a:t>Recruiter &amp; Reviewer Signatures and dates</a:t>
            </a:r>
          </a:p>
          <a:p>
            <a:pPr rtl="0" fontAlgn="t"/>
            <a:r>
              <a:rPr lang="en-US" sz="1050" b="0" i="0" u="none" strike="noStrike" kern="1200" dirty="0" smtClean="0">
                <a:solidFill>
                  <a:schemeClr val="tx1"/>
                </a:solidFill>
                <a:effectLst/>
                <a:latin typeface="+mn-lt"/>
                <a:ea typeface="+mn-ea"/>
                <a:cs typeface="+mn-cs"/>
              </a:rPr>
              <a:t>SDF Heading</a:t>
            </a:r>
            <a:r>
              <a:rPr lang="en-US" sz="1050" b="0" i="0" u="none" strike="noStrike" kern="1200" baseline="0" dirty="0" smtClean="0">
                <a:solidFill>
                  <a:schemeClr val="tx1"/>
                </a:solidFill>
                <a:effectLst/>
                <a:latin typeface="+mn-lt"/>
                <a:ea typeface="+mn-ea"/>
                <a:cs typeface="+mn-cs"/>
              </a:rPr>
              <a:t>  </a:t>
            </a:r>
            <a:r>
              <a:rPr lang="en-US" sz="1050" b="0" i="0" u="none" strike="noStrike" kern="1200" dirty="0" smtClean="0">
                <a:solidFill>
                  <a:schemeClr val="tx1"/>
                </a:solidFill>
                <a:effectLst/>
                <a:latin typeface="+mn-lt"/>
                <a:ea typeface="+mn-ea"/>
                <a:cs typeface="+mn-cs"/>
              </a:rPr>
              <a:t>Left Side - School District &amp; Recruiter Full Name</a:t>
            </a:r>
          </a:p>
          <a:p>
            <a:pPr rtl="0" fontAlgn="t"/>
            <a:r>
              <a:rPr lang="en-US" sz="1050" b="0" i="0" u="none" strike="noStrike" kern="1200" dirty="0" smtClean="0">
                <a:solidFill>
                  <a:schemeClr val="tx1"/>
                </a:solidFill>
                <a:effectLst/>
                <a:latin typeface="+mn-lt"/>
                <a:ea typeface="+mn-ea"/>
                <a:cs typeface="+mn-cs"/>
              </a:rPr>
              <a:t>Right Side - Mother’s Name and date</a:t>
            </a:r>
          </a:p>
          <a:p>
            <a:pPr rtl="0" fontAlgn="t"/>
            <a:r>
              <a:rPr lang="en-US" sz="1050" b="0" i="0" u="none" strike="noStrike" kern="1200" dirty="0" smtClean="0">
                <a:solidFill>
                  <a:schemeClr val="tx1"/>
                </a:solidFill>
                <a:effectLst/>
                <a:latin typeface="+mn-lt"/>
                <a:ea typeface="+mn-ea"/>
                <a:cs typeface="+mn-cs"/>
              </a:rPr>
              <a:t>Eco. Necessity.</a:t>
            </a:r>
            <a:r>
              <a:rPr lang="en-US" sz="1050" b="0" i="0" u="none" strike="noStrike" kern="1200" baseline="0" dirty="0" smtClean="0">
                <a:solidFill>
                  <a:schemeClr val="tx1"/>
                </a:solidFill>
                <a:effectLst/>
                <a:latin typeface="+mn-lt"/>
                <a:ea typeface="+mn-ea"/>
                <a:cs typeface="+mn-cs"/>
              </a:rPr>
              <a:t>  </a:t>
            </a:r>
            <a:r>
              <a:rPr lang="en-US" sz="1050" b="0" i="0" u="none" strike="noStrike" kern="1200" dirty="0" smtClean="0">
                <a:solidFill>
                  <a:schemeClr val="tx1"/>
                </a:solidFill>
                <a:effectLst/>
                <a:latin typeface="+mn-lt"/>
                <a:ea typeface="+mn-ea"/>
                <a:cs typeface="+mn-cs"/>
              </a:rPr>
              <a:t>Father’s Name</a:t>
            </a:r>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13</a:t>
            </a:fld>
            <a:endParaRPr lang="en-US"/>
          </a:p>
        </p:txBody>
      </p:sp>
    </p:spTree>
    <p:extLst>
      <p:ext uri="{BB962C8B-B14F-4D97-AF65-F5344CB8AC3E}">
        <p14:creationId xmlns:p14="http://schemas.microsoft.com/office/powerpoint/2010/main" val="1203955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latin typeface="+mn-lt"/>
              </a:rPr>
              <a:t>COE 2 - Existing Family</a:t>
            </a:r>
            <a:r>
              <a:rPr lang="en-US" sz="1100" b="1" baseline="0" dirty="0" smtClean="0">
                <a:latin typeface="+mn-lt"/>
              </a:rPr>
              <a:t> </a:t>
            </a:r>
            <a:r>
              <a:rPr lang="en-US" sz="1100" baseline="0" dirty="0" smtClean="0">
                <a:latin typeface="+mn-lt"/>
              </a:rPr>
              <a:t>–the family did not make a new move but continue to have eligibility.  The recruiter would include as much information as possible from the last COE where the student(s) still have eligibility and enter the information on the ECOE.  </a:t>
            </a:r>
            <a:endParaRPr lang="en-US" sz="1100" dirty="0" smtClean="0">
              <a:latin typeface="+mn-lt"/>
            </a:endParaRPr>
          </a:p>
          <a:p>
            <a:r>
              <a:rPr lang="en-US" sz="1100" b="1" i="0" u="none" strike="noStrike" kern="1200" dirty="0" smtClean="0">
                <a:solidFill>
                  <a:schemeClr val="tx1"/>
                </a:solidFill>
                <a:effectLst/>
                <a:latin typeface="+mn-lt"/>
                <a:ea typeface="+mn-ea"/>
                <a:cs typeface="+mn-cs"/>
              </a:rPr>
              <a:t>COE Heading</a:t>
            </a:r>
          </a:p>
          <a:p>
            <a:pPr rtl="0" fontAlgn="t"/>
            <a:r>
              <a:rPr lang="en-US" sz="1100" b="0" i="0" u="none" strike="noStrike" kern="1200" dirty="0" smtClean="0">
                <a:solidFill>
                  <a:schemeClr val="tx1"/>
                </a:solidFill>
                <a:effectLst/>
                <a:latin typeface="+mn-lt"/>
                <a:ea typeface="+mn-ea"/>
                <a:cs typeface="+mn-cs"/>
              </a:rPr>
              <a:t>Left Side- School District, Recruiter ID, Migrant Office Phone #</a:t>
            </a:r>
          </a:p>
          <a:p>
            <a:pPr rtl="0" fontAlgn="t"/>
            <a:r>
              <a:rPr lang="en-US" sz="1100" b="0" i="0" u="none" strike="noStrike" kern="1200" dirty="0" smtClean="0">
                <a:solidFill>
                  <a:schemeClr val="tx1"/>
                </a:solidFill>
                <a:effectLst/>
                <a:latin typeface="+mn-lt"/>
                <a:ea typeface="+mn-ea"/>
                <a:cs typeface="+mn-cs"/>
              </a:rPr>
              <a:t>Right Side - Mother’s Name and </a:t>
            </a:r>
            <a:r>
              <a:rPr lang="en-US" sz="1100" b="0" i="0" u="none" strike="noStrike" kern="1200" dirty="0" err="1" smtClean="0">
                <a:solidFill>
                  <a:schemeClr val="tx1"/>
                </a:solidFill>
                <a:effectLst/>
                <a:latin typeface="+mn-lt"/>
                <a:ea typeface="+mn-ea"/>
                <a:cs typeface="+mn-cs"/>
              </a:rPr>
              <a:t>Homebase</a:t>
            </a:r>
            <a:r>
              <a:rPr lang="en-US" sz="1100" b="0" i="0" u="none" strike="noStrike" kern="1200" dirty="0" smtClean="0">
                <a:solidFill>
                  <a:schemeClr val="tx1"/>
                </a:solidFill>
                <a:effectLst/>
                <a:latin typeface="+mn-lt"/>
                <a:ea typeface="+mn-ea"/>
                <a:cs typeface="+mn-cs"/>
              </a:rPr>
              <a:t> District</a:t>
            </a:r>
          </a:p>
          <a:p>
            <a:pPr rtl="0" fontAlgn="t"/>
            <a:endParaRPr lang="en-US" sz="1100" b="0" i="0" u="none" strike="noStrike" kern="1200" dirty="0" smtClean="0">
              <a:solidFill>
                <a:schemeClr val="tx1"/>
              </a:solidFill>
              <a:effectLst/>
              <a:latin typeface="+mn-lt"/>
              <a:ea typeface="+mn-ea"/>
              <a:cs typeface="+mn-cs"/>
            </a:endParaRPr>
          </a:p>
          <a:p>
            <a:pPr rtl="0" fontAlgn="t"/>
            <a:r>
              <a:rPr lang="en-US" sz="1100" b="0" i="0" u="none" strike="noStrike" kern="1200" dirty="0" smtClean="0">
                <a:solidFill>
                  <a:schemeClr val="tx1"/>
                </a:solidFill>
                <a:effectLst/>
                <a:latin typeface="+mn-lt"/>
                <a:ea typeface="+mn-ea"/>
                <a:cs typeface="+mn-cs"/>
              </a:rPr>
              <a:t>A</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Male Parent, Female Parent, Physical Address and phone #</a:t>
            </a:r>
          </a:p>
          <a:p>
            <a:pPr rtl="0" fontAlgn="t"/>
            <a:r>
              <a:rPr lang="en-US" sz="1100" b="0" i="0" u="none" strike="noStrike" kern="1200" dirty="0" smtClean="0">
                <a:solidFill>
                  <a:schemeClr val="tx1"/>
                </a:solidFill>
                <a:effectLst/>
                <a:latin typeface="+mn-lt"/>
                <a:ea typeface="+mn-ea"/>
                <a:cs typeface="+mn-cs"/>
              </a:rPr>
              <a:t>B</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Children’s names only</a:t>
            </a:r>
          </a:p>
          <a:p>
            <a:pPr rtl="0" fontAlgn="t"/>
            <a:r>
              <a:rPr lang="en-US" sz="1100" b="0" i="0" u="none" strike="noStrike" kern="1200" dirty="0" smtClean="0">
                <a:solidFill>
                  <a:schemeClr val="tx1"/>
                </a:solidFill>
                <a:effectLst/>
                <a:latin typeface="+mn-lt"/>
                <a:ea typeface="+mn-ea"/>
                <a:cs typeface="+mn-cs"/>
              </a:rPr>
              <a:t>C</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Campus, UID, Sex</a:t>
            </a:r>
          </a:p>
          <a:p>
            <a:pPr rtl="0" fontAlgn="t"/>
            <a:r>
              <a:rPr lang="en-US" sz="1100" b="0" i="0" u="none" strike="noStrike" kern="1200" dirty="0" smtClean="0">
                <a:solidFill>
                  <a:schemeClr val="tx1"/>
                </a:solidFill>
                <a:effectLst/>
                <a:latin typeface="+mn-lt"/>
                <a:ea typeface="+mn-ea"/>
                <a:cs typeface="+mn-cs"/>
              </a:rPr>
              <a:t>D</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City &amp; State, Worker, City &amp; State</a:t>
            </a:r>
          </a:p>
          <a:p>
            <a:pPr rtl="0" fontAlgn="t"/>
            <a:r>
              <a:rPr lang="en-US" sz="1100" b="0" i="0" u="none" strike="noStrike" kern="1200" dirty="0" smtClean="0">
                <a:solidFill>
                  <a:schemeClr val="tx1"/>
                </a:solidFill>
                <a:effectLst/>
                <a:latin typeface="+mn-lt"/>
                <a:ea typeface="+mn-ea"/>
                <a:cs typeface="+mn-cs"/>
              </a:rPr>
              <a:t>F</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Parent Signature, relationship, date</a:t>
            </a:r>
          </a:p>
          <a:p>
            <a:pPr rtl="0" fontAlgn="t"/>
            <a:r>
              <a:rPr lang="en-US" sz="1100" b="0" i="0" u="none" strike="noStrike" kern="1200" dirty="0" smtClean="0">
                <a:solidFill>
                  <a:schemeClr val="tx1"/>
                </a:solidFill>
                <a:effectLst/>
                <a:latin typeface="+mn-lt"/>
                <a:ea typeface="+mn-ea"/>
                <a:cs typeface="+mn-cs"/>
              </a:rPr>
              <a:t>G</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Recruiter &amp; Reviewer Signatures and dates</a:t>
            </a:r>
          </a:p>
          <a:p>
            <a:pPr rtl="0" fontAlgn="t"/>
            <a:r>
              <a:rPr lang="en-US" sz="1100" b="0" i="0" u="none" strike="noStrike" kern="1200" dirty="0" smtClean="0">
                <a:solidFill>
                  <a:schemeClr val="tx1"/>
                </a:solidFill>
                <a:effectLst/>
                <a:latin typeface="+mn-lt"/>
                <a:ea typeface="+mn-ea"/>
                <a:cs typeface="+mn-cs"/>
              </a:rPr>
              <a:t>SDF Heading</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Left Side - School District &amp; Recruiter Full Name</a:t>
            </a:r>
          </a:p>
          <a:p>
            <a:pPr rtl="0" fontAlgn="t"/>
            <a:r>
              <a:rPr lang="en-US" sz="1100" b="0" i="0" u="none" strike="noStrike" kern="1200" dirty="0" smtClean="0">
                <a:solidFill>
                  <a:schemeClr val="tx1"/>
                </a:solidFill>
                <a:effectLst/>
                <a:latin typeface="+mn-lt"/>
                <a:ea typeface="+mn-ea"/>
                <a:cs typeface="+mn-cs"/>
              </a:rPr>
              <a:t>                   </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Right Side – Current Female Parent and date</a:t>
            </a:r>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14</a:t>
            </a:fld>
            <a:endParaRPr lang="en-US"/>
          </a:p>
        </p:txBody>
      </p:sp>
    </p:spTree>
    <p:extLst>
      <p:ext uri="{BB962C8B-B14F-4D97-AF65-F5344CB8AC3E}">
        <p14:creationId xmlns:p14="http://schemas.microsoft.com/office/powerpoint/2010/main" val="2313229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mn-lt"/>
              </a:rPr>
              <a:t>COE 3 – This scenario</a:t>
            </a:r>
            <a:r>
              <a:rPr lang="en-US" sz="1100" baseline="0" dirty="0" smtClean="0">
                <a:latin typeface="+mn-lt"/>
              </a:rPr>
              <a:t> deals a COE where some student(s) may already have migrant numbers (USIDs) and there may be a new child who was born and made a new move with the family or a qualifying relative made the move with the family for the first time.  The recruiter would create a new number for the student without a number and enter it on the ECOE.  </a:t>
            </a:r>
            <a:r>
              <a:rPr lang="en-US" sz="1100" b="1" baseline="0" dirty="0" smtClean="0">
                <a:latin typeface="+mn-lt"/>
              </a:rPr>
              <a:t>Keep in mind if that the ECOE will not allow an approver to approve unless all students have an NGS number.  </a:t>
            </a:r>
            <a:endParaRPr lang="en-US" sz="1100" b="1" dirty="0" smtClean="0">
              <a:latin typeface="+mn-lt"/>
            </a:endParaRPr>
          </a:p>
          <a:p>
            <a:pPr rtl="0" fontAlgn="t"/>
            <a:r>
              <a:rPr lang="en-US" sz="1100" b="0" i="0" u="none" strike="noStrike" kern="1200" dirty="0" smtClean="0">
                <a:solidFill>
                  <a:schemeClr val="tx1"/>
                </a:solidFill>
                <a:effectLst/>
                <a:latin typeface="+mn-lt"/>
                <a:ea typeface="+mn-ea"/>
                <a:cs typeface="+mn-cs"/>
              </a:rPr>
              <a:t> COE Heading</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Left Side- School District, Recruiter ID, Migrant Office Phone #</a:t>
            </a:r>
          </a:p>
          <a:p>
            <a:pPr rtl="0" fontAlgn="t"/>
            <a:r>
              <a:rPr lang="en-US" sz="1100" b="0" i="0" u="none" strike="noStrike" kern="1200" dirty="0" smtClean="0">
                <a:solidFill>
                  <a:schemeClr val="tx1"/>
                </a:solidFill>
                <a:effectLst/>
                <a:latin typeface="+mn-lt"/>
                <a:ea typeface="+mn-ea"/>
                <a:cs typeface="+mn-cs"/>
              </a:rPr>
              <a:t>                        Right Side - Mother’s Name and </a:t>
            </a:r>
            <a:r>
              <a:rPr lang="en-US" sz="1100" b="0" i="0" u="none" strike="noStrike" kern="1200" dirty="0" err="1" smtClean="0">
                <a:solidFill>
                  <a:schemeClr val="tx1"/>
                </a:solidFill>
                <a:effectLst/>
                <a:latin typeface="+mn-lt"/>
                <a:ea typeface="+mn-ea"/>
                <a:cs typeface="+mn-cs"/>
              </a:rPr>
              <a:t>Homebase</a:t>
            </a:r>
            <a:r>
              <a:rPr lang="en-US" sz="1100" b="0" i="0" u="none" strike="noStrike" kern="1200" dirty="0" smtClean="0">
                <a:solidFill>
                  <a:schemeClr val="tx1"/>
                </a:solidFill>
                <a:effectLst/>
                <a:latin typeface="+mn-lt"/>
                <a:ea typeface="+mn-ea"/>
                <a:cs typeface="+mn-cs"/>
              </a:rPr>
              <a:t> District</a:t>
            </a:r>
          </a:p>
          <a:p>
            <a:pPr rtl="0" fontAlgn="t"/>
            <a:r>
              <a:rPr lang="en-US" sz="1100" b="0" i="0" u="none" strike="noStrike" kern="1200" dirty="0" smtClean="0">
                <a:solidFill>
                  <a:schemeClr val="tx1"/>
                </a:solidFill>
                <a:effectLst/>
                <a:latin typeface="+mn-lt"/>
                <a:ea typeface="+mn-ea"/>
                <a:cs typeface="+mn-cs"/>
              </a:rPr>
              <a:t>A</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Male Parent, Female Parent, Physical Address and phone #</a:t>
            </a:r>
          </a:p>
          <a:p>
            <a:pPr rtl="0" fontAlgn="t"/>
            <a:r>
              <a:rPr lang="en-US" sz="1100" b="0" i="0" u="none" strike="noStrike" kern="1200" dirty="0" smtClean="0">
                <a:solidFill>
                  <a:schemeClr val="tx1"/>
                </a:solidFill>
                <a:effectLst/>
                <a:latin typeface="+mn-lt"/>
                <a:ea typeface="+mn-ea"/>
                <a:cs typeface="+mn-cs"/>
              </a:rPr>
              <a:t>B</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NGS #s for existing children only &amp; children’s names </a:t>
            </a:r>
          </a:p>
          <a:p>
            <a:pPr rtl="0" fontAlgn="t"/>
            <a:r>
              <a:rPr lang="en-US" sz="1100" b="0" i="0" u="none" strike="noStrike" kern="1200" dirty="0" smtClean="0">
                <a:solidFill>
                  <a:schemeClr val="tx1"/>
                </a:solidFill>
                <a:effectLst/>
                <a:latin typeface="+mn-lt"/>
                <a:ea typeface="+mn-ea"/>
                <a:cs typeface="+mn-cs"/>
              </a:rPr>
              <a:t>C</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Campus, UID, Sex, BD, GL</a:t>
            </a:r>
          </a:p>
          <a:p>
            <a:pPr rtl="0" fontAlgn="t"/>
            <a:r>
              <a:rPr lang="en-US" sz="1100" b="0" i="0" u="none" strike="noStrike" kern="1200" dirty="0" smtClean="0">
                <a:solidFill>
                  <a:schemeClr val="tx1"/>
                </a:solidFill>
                <a:effectLst/>
                <a:latin typeface="+mn-lt"/>
                <a:ea typeface="+mn-ea"/>
                <a:cs typeface="+mn-cs"/>
              </a:rPr>
              <a:t>D</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City &amp; State, Worker, City &amp; State</a:t>
            </a:r>
          </a:p>
          <a:p>
            <a:pPr rtl="0" fontAlgn="t"/>
            <a:r>
              <a:rPr lang="en-US" sz="1100" b="0" i="0" u="none" strike="noStrike" kern="1200" dirty="0" smtClean="0">
                <a:solidFill>
                  <a:schemeClr val="tx1"/>
                </a:solidFill>
                <a:effectLst/>
                <a:latin typeface="+mn-lt"/>
                <a:ea typeface="+mn-ea"/>
                <a:cs typeface="+mn-cs"/>
              </a:rPr>
              <a:t>F</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Parent Signature, relationship, date</a:t>
            </a:r>
          </a:p>
          <a:p>
            <a:pPr rtl="0" fontAlgn="t"/>
            <a:r>
              <a:rPr lang="en-US" sz="1100" b="0" i="0" u="none" strike="noStrike" kern="1200" dirty="0" smtClean="0">
                <a:solidFill>
                  <a:schemeClr val="tx1"/>
                </a:solidFill>
                <a:effectLst/>
                <a:latin typeface="+mn-lt"/>
                <a:ea typeface="+mn-ea"/>
                <a:cs typeface="+mn-cs"/>
              </a:rPr>
              <a:t>G</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Recruiter &amp; Reviewer Signatures and dates</a:t>
            </a:r>
          </a:p>
          <a:p>
            <a:pPr rtl="0" fontAlgn="t"/>
            <a:r>
              <a:rPr lang="en-US" sz="1100" b="0" i="0" u="none" strike="noStrike" kern="1200" dirty="0" smtClean="0">
                <a:solidFill>
                  <a:schemeClr val="tx1"/>
                </a:solidFill>
                <a:effectLst/>
                <a:latin typeface="+mn-lt"/>
                <a:ea typeface="+mn-ea"/>
                <a:cs typeface="+mn-cs"/>
              </a:rPr>
              <a:t>SDF Heading</a:t>
            </a:r>
            <a:r>
              <a:rPr lang="en-US" sz="1100" b="0" i="0" u="none" strike="noStrike" kern="1200" baseline="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rPr>
              <a:t>Left Side - School District &amp; Recruiter Full Name</a:t>
            </a:r>
          </a:p>
          <a:p>
            <a:pPr rtl="0" fontAlgn="t"/>
            <a:r>
              <a:rPr lang="en-US" sz="1100" b="0" i="0" u="none" strike="noStrike" kern="1200" dirty="0" smtClean="0">
                <a:solidFill>
                  <a:schemeClr val="tx1"/>
                </a:solidFill>
                <a:effectLst/>
                <a:latin typeface="+mn-lt"/>
                <a:ea typeface="+mn-ea"/>
                <a:cs typeface="+mn-cs"/>
              </a:rPr>
              <a:t>                       Right Side - Mother’s Name and date</a:t>
            </a:r>
            <a:endParaRPr lang="en-US" sz="11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15</a:t>
            </a:fld>
            <a:endParaRPr lang="en-US"/>
          </a:p>
        </p:txBody>
      </p:sp>
    </p:spTree>
    <p:extLst>
      <p:ext uri="{BB962C8B-B14F-4D97-AF65-F5344CB8AC3E}">
        <p14:creationId xmlns:p14="http://schemas.microsoft.com/office/powerpoint/2010/main" val="2627983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latin typeface="+mn-lt"/>
              </a:rPr>
              <a:t>ECOE Tips for Recruiters</a:t>
            </a:r>
          </a:p>
          <a:p>
            <a:pPr marL="457200" indent="-457200">
              <a:buFont typeface="Wingdings" panose="05000000000000000000" pitchFamily="2" charset="2"/>
              <a:buChar char="ü"/>
            </a:pPr>
            <a:r>
              <a:rPr lang="en-US" sz="1100" dirty="0" smtClean="0">
                <a:latin typeface="+mn-lt"/>
              </a:rPr>
              <a:t>The Recruiter or Approver can create USIDs on NGS beforehand and assign them to a new migrant student.</a:t>
            </a:r>
          </a:p>
          <a:p>
            <a:pPr marL="457200" indent="-457200">
              <a:buFont typeface="Wingdings" panose="05000000000000000000" pitchFamily="2" charset="2"/>
              <a:buChar char="ü"/>
            </a:pPr>
            <a:r>
              <a:rPr lang="en-US" sz="1100" dirty="0" smtClean="0">
                <a:latin typeface="+mn-lt"/>
              </a:rPr>
              <a:t>Recruiters have the advantage of filling in most of the information before heading to the interview.  </a:t>
            </a:r>
          </a:p>
          <a:p>
            <a:pPr marL="457200" indent="-457200">
              <a:buFont typeface="Wingdings" panose="05000000000000000000" pitchFamily="2" charset="2"/>
              <a:buChar char="ü"/>
            </a:pPr>
            <a:r>
              <a:rPr lang="en-US" sz="1100" dirty="0" smtClean="0">
                <a:latin typeface="+mn-lt"/>
              </a:rPr>
              <a:t>Recruiters can access test to practice working with the ECOE.</a:t>
            </a:r>
          </a:p>
          <a:p>
            <a:pPr marL="457200" indent="-457200">
              <a:buFont typeface="Wingdings" panose="05000000000000000000" pitchFamily="2" charset="2"/>
              <a:buChar char="ü"/>
            </a:pPr>
            <a:r>
              <a:rPr lang="en-US" sz="1100" dirty="0" smtClean="0">
                <a:latin typeface="+mn-lt"/>
              </a:rPr>
              <a:t>The ECOE is not replacing a data entry person.  NGS still requires other information on the system such as:</a:t>
            </a:r>
          </a:p>
          <a:p>
            <a:pPr marL="914400" lvl="1" indent="-457200">
              <a:buFont typeface="Wingdings" panose="05000000000000000000" pitchFamily="2" charset="2"/>
              <a:buChar char="ü"/>
            </a:pPr>
            <a:r>
              <a:rPr lang="en-US" sz="1100" dirty="0" smtClean="0">
                <a:latin typeface="+mn-lt"/>
              </a:rPr>
              <a:t>Immunizations</a:t>
            </a:r>
          </a:p>
          <a:p>
            <a:pPr marL="914400" lvl="1" indent="-457200">
              <a:buFont typeface="Wingdings" panose="05000000000000000000" pitchFamily="2" charset="2"/>
              <a:buChar char="ü"/>
            </a:pPr>
            <a:r>
              <a:rPr lang="en-US" sz="1100" dirty="0" smtClean="0">
                <a:latin typeface="+mn-lt"/>
              </a:rPr>
              <a:t>Grades</a:t>
            </a:r>
          </a:p>
          <a:p>
            <a:pPr marL="914400" lvl="1" indent="-457200">
              <a:buFont typeface="Wingdings" panose="05000000000000000000" pitchFamily="2" charset="2"/>
              <a:buChar char="ü"/>
            </a:pPr>
            <a:r>
              <a:rPr lang="en-US" sz="1100" dirty="0" smtClean="0">
                <a:latin typeface="+mn-lt"/>
              </a:rPr>
              <a:t>Graduation plans</a:t>
            </a:r>
          </a:p>
          <a:p>
            <a:pPr marL="914400" lvl="1" indent="-457200">
              <a:buFont typeface="Wingdings" panose="05000000000000000000" pitchFamily="2" charset="2"/>
              <a:buChar char="ü"/>
            </a:pPr>
            <a:r>
              <a:rPr lang="en-US" sz="1100" dirty="0" smtClean="0">
                <a:latin typeface="+mn-lt"/>
              </a:rPr>
              <a:t>Supplemental Services  Etc.  </a:t>
            </a:r>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16</a:t>
            </a:fld>
            <a:endParaRPr lang="en-US"/>
          </a:p>
        </p:txBody>
      </p:sp>
    </p:spTree>
    <p:extLst>
      <p:ext uri="{BB962C8B-B14F-4D97-AF65-F5344CB8AC3E}">
        <p14:creationId xmlns:p14="http://schemas.microsoft.com/office/powerpoint/2010/main" val="3043398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fontAlgn="auto">
              <a:spcAft>
                <a:spcPts val="0"/>
              </a:spcAft>
              <a:buFont typeface="Wingdings" panose="05000000000000000000" pitchFamily="2" charset="2"/>
              <a:buChar char="§"/>
            </a:pPr>
            <a:r>
              <a:rPr lang="en-US" sz="1200" b="1" dirty="0" smtClean="0">
                <a:solidFill>
                  <a:schemeClr val="tx1">
                    <a:lumMod val="75000"/>
                    <a:lumOff val="25000"/>
                  </a:schemeClr>
                </a:solidFill>
                <a:latin typeface="+mn-lt"/>
                <a:ea typeface="ヒラギノ角ゴ Pro W3"/>
                <a:cs typeface="Arial" pitchFamily="34" charset="0"/>
              </a:rPr>
              <a:t>MSIX Student Consolidated Record </a:t>
            </a:r>
            <a:r>
              <a:rPr lang="en-US" sz="1200" dirty="0" smtClean="0">
                <a:solidFill>
                  <a:schemeClr val="tx1">
                    <a:lumMod val="75000"/>
                    <a:lumOff val="25000"/>
                  </a:schemeClr>
                </a:solidFill>
                <a:latin typeface="+mn-lt"/>
                <a:ea typeface="ヒラギノ角ゴ Pro W3"/>
                <a:cs typeface="Arial" pitchFamily="34" charset="0"/>
              </a:rPr>
              <a:t>– Data Entry Specialists, Recruiters and anyone</a:t>
            </a:r>
            <a:r>
              <a:rPr lang="en-US" sz="1200" baseline="0" dirty="0" smtClean="0">
                <a:solidFill>
                  <a:schemeClr val="tx1">
                    <a:lumMod val="75000"/>
                    <a:lumOff val="25000"/>
                  </a:schemeClr>
                </a:solidFill>
                <a:latin typeface="+mn-lt"/>
                <a:ea typeface="ヒラギノ角ゴ Pro W3"/>
                <a:cs typeface="Arial" pitchFamily="34" charset="0"/>
              </a:rPr>
              <a:t> who is working with our migrant students should know what the MSIX Student Consolidated Record is.  Users should become familiar with where it can be found and how to print up the consolidated record.  When a student leaves your area (district) the family should be provided with the record and asked to review for accuracy.  This can also be done during the school year.  </a:t>
            </a:r>
            <a:endParaRPr lang="en-US" sz="1200" dirty="0" smtClean="0">
              <a:solidFill>
                <a:schemeClr val="tx1">
                  <a:lumMod val="75000"/>
                  <a:lumOff val="25000"/>
                </a:schemeClr>
              </a:solidFill>
              <a:latin typeface="+mn-lt"/>
              <a:ea typeface="ヒラギノ角ゴ Pro W3"/>
              <a:cs typeface="Arial" pitchFamily="34" charset="0"/>
            </a:endParaRPr>
          </a:p>
          <a:p>
            <a:pPr marL="342900" indent="-342900" algn="l" fontAlgn="ctr">
              <a:spcAft>
                <a:spcPts val="0"/>
              </a:spcAft>
              <a:buFont typeface="Wingdings" panose="05000000000000000000" pitchFamily="2" charset="2"/>
              <a:buChar char="§"/>
            </a:pPr>
            <a:r>
              <a:rPr lang="en-US" sz="1200" b="1" dirty="0" smtClean="0">
                <a:solidFill>
                  <a:schemeClr val="tx1">
                    <a:lumMod val="75000"/>
                    <a:lumOff val="25000"/>
                  </a:schemeClr>
                </a:solidFill>
                <a:latin typeface="+mn-lt"/>
                <a:ea typeface="ヒラギノ角ゴ Pro W3"/>
                <a:cs typeface="Arial" pitchFamily="34" charset="0"/>
              </a:rPr>
              <a:t>Student Move Notifications – </a:t>
            </a:r>
            <a:r>
              <a:rPr lang="en-US" sz="1200" dirty="0" smtClean="0">
                <a:solidFill>
                  <a:schemeClr val="tx1">
                    <a:lumMod val="75000"/>
                    <a:lumOff val="25000"/>
                  </a:schemeClr>
                </a:solidFill>
                <a:latin typeface="+mn-lt"/>
                <a:ea typeface="ヒラギノ角ゴ Pro W3"/>
                <a:cs typeface="Arial" pitchFamily="34" charset="0"/>
              </a:rPr>
              <a:t>NGS/MSIX users should send student</a:t>
            </a:r>
            <a:r>
              <a:rPr lang="en-US" sz="1200" baseline="0" dirty="0" smtClean="0">
                <a:solidFill>
                  <a:schemeClr val="tx1">
                    <a:lumMod val="75000"/>
                    <a:lumOff val="25000"/>
                  </a:schemeClr>
                </a:solidFill>
                <a:latin typeface="+mn-lt"/>
                <a:ea typeface="ヒラギノ角ゴ Pro W3"/>
                <a:cs typeface="Arial" pitchFamily="34" charset="0"/>
              </a:rPr>
              <a:t> move notifications for all students who migrant early throughout the year.  </a:t>
            </a:r>
            <a:endParaRPr lang="en-US" sz="1200" dirty="0" smtClean="0">
              <a:solidFill>
                <a:schemeClr val="tx1">
                  <a:lumMod val="75000"/>
                  <a:lumOff val="25000"/>
                </a:schemeClr>
              </a:solidFill>
              <a:latin typeface="+mn-lt"/>
              <a:ea typeface="ヒラギノ角ゴ Pro W3"/>
              <a:cs typeface="Arial" pitchFamily="34" charset="0"/>
            </a:endParaRPr>
          </a:p>
          <a:p>
            <a:pPr marL="800100" lvl="1" indent="-342900" algn="l" fontAlgn="ctr">
              <a:spcAft>
                <a:spcPts val="0"/>
              </a:spcAft>
              <a:buFont typeface="Wingdings" panose="05000000000000000000" pitchFamily="2" charset="2"/>
              <a:buChar char="§"/>
            </a:pPr>
            <a:r>
              <a:rPr lang="en-US" sz="1050" dirty="0" smtClean="0">
                <a:solidFill>
                  <a:schemeClr val="tx1">
                    <a:lumMod val="75000"/>
                    <a:lumOff val="25000"/>
                  </a:schemeClr>
                </a:solidFill>
                <a:latin typeface="+mn-lt"/>
                <a:ea typeface="ヒラギノ角ゴ Pro W3"/>
                <a:cs typeface="Arial" pitchFamily="34" charset="0"/>
              </a:rPr>
              <a:t>Receiving– if your Region sends you a move notification for a student coming to your area </a:t>
            </a:r>
            <a:r>
              <a:rPr lang="en-US" sz="1050" baseline="0" dirty="0" smtClean="0">
                <a:solidFill>
                  <a:schemeClr val="tx1">
                    <a:lumMod val="75000"/>
                    <a:lumOff val="25000"/>
                  </a:schemeClr>
                </a:solidFill>
                <a:latin typeface="+mn-lt"/>
                <a:ea typeface="ヒラギノ角ゴ Pro W3"/>
                <a:cs typeface="Arial" pitchFamily="34" charset="0"/>
              </a:rPr>
              <a:t> you should follow the timelines on the NGS/MSIX manual to complete your task.</a:t>
            </a:r>
            <a:endParaRPr lang="en-US" sz="1050" dirty="0" smtClean="0">
              <a:solidFill>
                <a:schemeClr val="tx1">
                  <a:lumMod val="75000"/>
                  <a:lumOff val="25000"/>
                </a:schemeClr>
              </a:solidFill>
              <a:latin typeface="+mn-lt"/>
              <a:ea typeface="ヒラギノ角ゴ Pro W3"/>
              <a:cs typeface="Arial" pitchFamily="34" charset="0"/>
            </a:endParaRPr>
          </a:p>
          <a:p>
            <a:pPr marL="800100" lvl="1" indent="-342900" algn="l" fontAlgn="ctr">
              <a:spcAft>
                <a:spcPts val="0"/>
              </a:spcAft>
              <a:buFont typeface="Wingdings" panose="05000000000000000000" pitchFamily="2" charset="2"/>
              <a:buChar char="§"/>
            </a:pPr>
            <a:r>
              <a:rPr lang="en-US" sz="1050" dirty="0" smtClean="0">
                <a:solidFill>
                  <a:schemeClr val="tx1">
                    <a:lumMod val="75000"/>
                    <a:lumOff val="25000"/>
                  </a:schemeClr>
                </a:solidFill>
                <a:latin typeface="+mn-lt"/>
                <a:ea typeface="ヒラギノ角ゴ Pro W3"/>
                <a:cs typeface="Arial" pitchFamily="34" charset="0"/>
              </a:rPr>
              <a:t>Sending– All recruiters should be familiar with sending move notifications when students</a:t>
            </a:r>
            <a:r>
              <a:rPr lang="en-US" sz="1050" baseline="0" dirty="0" smtClean="0">
                <a:solidFill>
                  <a:schemeClr val="tx1">
                    <a:lumMod val="75000"/>
                    <a:lumOff val="25000"/>
                  </a:schemeClr>
                </a:solidFill>
                <a:latin typeface="+mn-lt"/>
                <a:ea typeface="ヒラギノ角ゴ Pro W3"/>
                <a:cs typeface="Arial" pitchFamily="34" charset="0"/>
              </a:rPr>
              <a:t> are leaving your area to either another state or within your own Region.</a:t>
            </a:r>
            <a:endParaRPr lang="en-US" sz="1200" dirty="0" smtClean="0">
              <a:solidFill>
                <a:schemeClr val="tx1">
                  <a:lumMod val="75000"/>
                  <a:lumOff val="25000"/>
                </a:schemeClr>
              </a:solidFill>
              <a:latin typeface="+mn-lt"/>
              <a:ea typeface="ヒラギノ角ゴ Pro W3"/>
              <a:cs typeface="Arial" pitchFamily="34" charset="0"/>
            </a:endParaRPr>
          </a:p>
          <a:p>
            <a:pPr marL="342900" indent="-342900" algn="l" fontAlgn="ctr">
              <a:spcAft>
                <a:spcPts val="0"/>
              </a:spcAft>
              <a:buFont typeface="Wingdings" panose="05000000000000000000" pitchFamily="2" charset="2"/>
              <a:buChar char="§"/>
            </a:pPr>
            <a:r>
              <a:rPr lang="en-US" sz="1200" b="1" dirty="0" smtClean="0">
                <a:solidFill>
                  <a:schemeClr val="tx1">
                    <a:lumMod val="75000"/>
                    <a:lumOff val="25000"/>
                  </a:schemeClr>
                </a:solidFill>
                <a:latin typeface="+mn-lt"/>
                <a:ea typeface="ヒラギノ角ゴ Pro W3"/>
                <a:cs typeface="Arial" pitchFamily="34" charset="0"/>
              </a:rPr>
              <a:t>Student Data Requests  - </a:t>
            </a:r>
            <a:r>
              <a:rPr lang="en-US" sz="1200" b="0" dirty="0" smtClean="0">
                <a:solidFill>
                  <a:schemeClr val="tx1">
                    <a:lumMod val="75000"/>
                    <a:lumOff val="25000"/>
                  </a:schemeClr>
                </a:solidFill>
                <a:latin typeface="+mn-lt"/>
                <a:ea typeface="ヒラギノ角ゴ Pro W3"/>
                <a:cs typeface="Arial" pitchFamily="34" charset="0"/>
              </a:rPr>
              <a:t>Recruiters</a:t>
            </a:r>
            <a:r>
              <a:rPr lang="en-US" sz="1200" b="0" baseline="0" dirty="0" smtClean="0">
                <a:solidFill>
                  <a:schemeClr val="tx1">
                    <a:lumMod val="75000"/>
                    <a:lumOff val="25000"/>
                  </a:schemeClr>
                </a:solidFill>
                <a:latin typeface="+mn-lt"/>
                <a:ea typeface="ヒラギノ角ゴ Pro W3"/>
                <a:cs typeface="Arial" pitchFamily="34" charset="0"/>
              </a:rPr>
              <a:t> should only ask for information that is relevant to the student.  Ask yourself is what I am asking for not available any other way.  When you are requesting data please remember not to include any information that you should not be sharing and if possible pick up the phone to talk to other MSIX users.  By now unless you are new the ESC has to have covered how to start a data request on MSIX.  If you need assistance do not hesitate to ask.</a:t>
            </a:r>
            <a:endParaRPr lang="en-US" sz="1200" dirty="0" smtClean="0">
              <a:solidFill>
                <a:schemeClr val="tx1">
                  <a:lumMod val="75000"/>
                  <a:lumOff val="25000"/>
                </a:schemeClr>
              </a:solidFill>
              <a:latin typeface="+mn-lt"/>
              <a:ea typeface="ヒラギノ角ゴ Pro W3"/>
              <a:cs typeface="Arial" pitchFamily="34" charset="0"/>
            </a:endParaRPr>
          </a:p>
          <a:p>
            <a:pPr marL="342900" indent="-342900" algn="l" fontAlgn="ctr">
              <a:spcAft>
                <a:spcPts val="0"/>
              </a:spcAft>
              <a:buFont typeface="Wingdings" panose="05000000000000000000" pitchFamily="2" charset="2"/>
              <a:buChar char="§"/>
            </a:pPr>
            <a:r>
              <a:rPr lang="en-US" sz="1200" b="1" dirty="0" smtClean="0">
                <a:solidFill>
                  <a:schemeClr val="tx1">
                    <a:lumMod val="75000"/>
                    <a:lumOff val="25000"/>
                  </a:schemeClr>
                </a:solidFill>
                <a:latin typeface="+mn-lt"/>
                <a:ea typeface="ヒラギノ角ゴ Pro W3"/>
                <a:cs typeface="Arial" pitchFamily="34" charset="0"/>
              </a:rPr>
              <a:t>MSIX Account  </a:t>
            </a:r>
          </a:p>
          <a:p>
            <a:pPr marL="800100" lvl="1" indent="-342900" algn="l" fontAlgn="ctr">
              <a:spcAft>
                <a:spcPts val="0"/>
              </a:spcAft>
              <a:buFont typeface="Wingdings" panose="05000000000000000000" pitchFamily="2" charset="2"/>
              <a:buChar char="§"/>
            </a:pPr>
            <a:r>
              <a:rPr lang="en-US" sz="1050" dirty="0" smtClean="0">
                <a:solidFill>
                  <a:schemeClr val="tx1">
                    <a:lumMod val="75000"/>
                    <a:lumOff val="25000"/>
                  </a:schemeClr>
                </a:solidFill>
                <a:latin typeface="+mn-lt"/>
                <a:ea typeface="ヒラギノ角ゴ Pro W3"/>
                <a:cs typeface="Arial" pitchFamily="34" charset="0"/>
              </a:rPr>
              <a:t>Resets =Resets are conducted</a:t>
            </a:r>
            <a:r>
              <a:rPr lang="en-US" sz="1050" baseline="0" dirty="0" smtClean="0">
                <a:solidFill>
                  <a:schemeClr val="tx1">
                    <a:lumMod val="75000"/>
                    <a:lumOff val="25000"/>
                  </a:schemeClr>
                </a:solidFill>
                <a:latin typeface="+mn-lt"/>
                <a:ea typeface="ヒラギノ角ゴ Pro W3"/>
                <a:cs typeface="Arial" pitchFamily="34" charset="0"/>
              </a:rPr>
              <a:t> by the NGS/MSIX Help Desk and users should contact the ESC first and if you cannot reach your MEP contact send an email to NGS/MSIX Help Desk directly.</a:t>
            </a:r>
            <a:endParaRPr lang="en-US" sz="1050" dirty="0" smtClean="0">
              <a:solidFill>
                <a:schemeClr val="tx1">
                  <a:lumMod val="75000"/>
                  <a:lumOff val="25000"/>
                </a:schemeClr>
              </a:solidFill>
              <a:latin typeface="+mn-lt"/>
              <a:ea typeface="ヒラギノ角ゴ Pro W3"/>
              <a:cs typeface="Arial" pitchFamily="34" charset="0"/>
            </a:endParaRPr>
          </a:p>
          <a:p>
            <a:pPr marL="800100" lvl="1" indent="-342900" algn="l" fontAlgn="ctr">
              <a:spcAft>
                <a:spcPts val="0"/>
              </a:spcAft>
              <a:buFont typeface="Wingdings" panose="05000000000000000000" pitchFamily="2" charset="2"/>
              <a:buChar char="§"/>
            </a:pPr>
            <a:r>
              <a:rPr lang="en-US" sz="1050" dirty="0" smtClean="0">
                <a:solidFill>
                  <a:schemeClr val="tx1">
                    <a:lumMod val="75000"/>
                    <a:lumOff val="25000"/>
                  </a:schemeClr>
                </a:solidFill>
                <a:latin typeface="+mn-lt"/>
                <a:ea typeface="ヒラギノ角ゴ Pro W3"/>
                <a:cs typeface="Arial" pitchFamily="34" charset="0"/>
              </a:rPr>
              <a:t>Deactivation – MSIX</a:t>
            </a:r>
            <a:r>
              <a:rPr lang="en-US" sz="1050" baseline="0" dirty="0" smtClean="0">
                <a:solidFill>
                  <a:schemeClr val="tx1">
                    <a:lumMod val="75000"/>
                    <a:lumOff val="25000"/>
                  </a:schemeClr>
                </a:solidFill>
                <a:latin typeface="+mn-lt"/>
                <a:ea typeface="ヒラギノ角ゴ Pro W3"/>
                <a:cs typeface="Arial" pitchFamily="34" charset="0"/>
              </a:rPr>
              <a:t> users will be deactivated after 90 days of inactivity.  Make sure that you go in at least once a month to use MSIX. </a:t>
            </a:r>
            <a:endParaRPr lang="en-US" sz="1050" dirty="0" smtClean="0">
              <a:solidFill>
                <a:schemeClr val="tx1">
                  <a:lumMod val="75000"/>
                  <a:lumOff val="25000"/>
                </a:schemeClr>
              </a:solidFill>
              <a:latin typeface="+mn-lt"/>
              <a:ea typeface="ヒラギノ角ゴ Pro W3"/>
              <a:cs typeface="Arial" pitchFamily="34" charset="0"/>
            </a:endParaRPr>
          </a:p>
          <a:p>
            <a:pPr algn="l" fontAlgn="ctr">
              <a:spcAft>
                <a:spcPts val="0"/>
              </a:spcAft>
            </a:pPr>
            <a:endParaRPr lang="en-US" sz="2000" dirty="0" smtClean="0">
              <a:solidFill>
                <a:schemeClr val="tx1">
                  <a:lumMod val="75000"/>
                  <a:lumOff val="25000"/>
                </a:schemeClr>
              </a:solidFill>
              <a:latin typeface="Arial" pitchFamily="34" charset="0"/>
              <a:ea typeface="ヒラギノ角ゴ Pro W3"/>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17</a:t>
            </a:fld>
            <a:endParaRPr lang="en-US"/>
          </a:p>
        </p:txBody>
      </p:sp>
    </p:spTree>
    <p:extLst>
      <p:ext uri="{BB962C8B-B14F-4D97-AF65-F5344CB8AC3E}">
        <p14:creationId xmlns:p14="http://schemas.microsoft.com/office/powerpoint/2010/main" val="4146733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34FE01-7E19-4B73-A39F-B267E135B5EF}" type="slidenum">
              <a:rPr lang="en-US" smtClean="0"/>
              <a:t>18</a:t>
            </a:fld>
            <a:endParaRPr lang="en-US" dirty="0"/>
          </a:p>
        </p:txBody>
      </p:sp>
    </p:spTree>
    <p:extLst>
      <p:ext uri="{BB962C8B-B14F-4D97-AF65-F5344CB8AC3E}">
        <p14:creationId xmlns:p14="http://schemas.microsoft.com/office/powerpoint/2010/main" val="3969037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3963" y="684213"/>
            <a:ext cx="4562475" cy="3422650"/>
          </a:xfrm>
        </p:spPr>
      </p:sp>
      <p:sp>
        <p:nvSpPr>
          <p:cNvPr id="3" name="Notes Placeholder 2"/>
          <p:cNvSpPr>
            <a:spLocks noGrp="1"/>
          </p:cNvSpPr>
          <p:nvPr>
            <p:ph type="body" idx="1"/>
          </p:nvPr>
        </p:nvSpPr>
        <p:spPr/>
        <p:txBody>
          <a:bodyPr/>
          <a:lstStyle/>
          <a:p>
            <a:r>
              <a:rPr lang="x-none" sz="1050" i="1" dirty="0">
                <a:latin typeface="+mn-lt"/>
              </a:rPr>
              <a:t>In order to help ensure school enrollment, grade and course placement, accrual of all appropriate high school credits, </a:t>
            </a:r>
            <a:r>
              <a:rPr lang="en-US" sz="1050" i="1" dirty="0">
                <a:latin typeface="+mn-lt"/>
              </a:rPr>
              <a:t>and </a:t>
            </a:r>
            <a:r>
              <a:rPr lang="x-none" sz="1050" i="1" dirty="0">
                <a:latin typeface="+mn-lt"/>
              </a:rPr>
              <a:t>participation in the MEP, each SEA that receives a grant of MEP funds must-–</a:t>
            </a:r>
            <a:endParaRPr lang="en-US" sz="1050" i="1" dirty="0">
              <a:latin typeface="+mn-lt"/>
            </a:endParaRPr>
          </a:p>
          <a:p>
            <a:r>
              <a:rPr lang="x-none" sz="1050" i="1" dirty="0">
                <a:latin typeface="+mn-lt"/>
              </a:rPr>
              <a:t>(1)  Use, and require each of its local operating agencies to use, the Consolidated Student Record for all migratory children who have changed residence to a new school district within the State or in another State; </a:t>
            </a:r>
            <a:endParaRPr lang="en-US" sz="1050" i="1" dirty="0">
              <a:latin typeface="+mn-lt"/>
            </a:endParaRPr>
          </a:p>
          <a:p>
            <a:r>
              <a:rPr lang="x-none" sz="1050" i="1" dirty="0">
                <a:latin typeface="+mn-lt"/>
              </a:rPr>
              <a:t>(2)  Encourage LEAs that are not local operating agencies receiving MEP funds to use the Consolidat</a:t>
            </a:r>
            <a:r>
              <a:rPr lang="en-US" sz="1050" i="1" dirty="0">
                <a:latin typeface="+mn-lt"/>
              </a:rPr>
              <a:t>ed </a:t>
            </a:r>
            <a:r>
              <a:rPr lang="x-none" sz="1050" i="1" dirty="0">
                <a:latin typeface="+mn-lt"/>
              </a:rPr>
              <a:t>Student Record for all migratory children described in paragraph (c)(1); and</a:t>
            </a:r>
            <a:endParaRPr lang="en-US" sz="1050" i="1" dirty="0">
              <a:latin typeface="+mn-lt"/>
            </a:endParaRPr>
          </a:p>
          <a:p>
            <a:pPr marL="224297" indent="-224297">
              <a:buAutoNum type="arabicParenBoth" startAt="3"/>
            </a:pPr>
            <a:r>
              <a:rPr lang="x-none" sz="1050" i="1" dirty="0">
                <a:latin typeface="+mn-lt"/>
              </a:rPr>
              <a:t>Establish procedures, develop and disseminate guidance, and provide training in the use of Consolidated Student Records to SEA, local operating agency, and LEA personnel who have been designated by the SEA as authorized MSIX users under paragraph (f)(2) of this section</a:t>
            </a:r>
            <a:r>
              <a:rPr lang="x-none" sz="1050" i="1" dirty="0" smtClean="0">
                <a:latin typeface="+mn-lt"/>
              </a:rPr>
              <a:t>.</a:t>
            </a:r>
            <a:endParaRPr lang="en-US" sz="1050" i="1" dirty="0">
              <a:latin typeface="+mn-lt"/>
            </a:endParaRPr>
          </a:p>
          <a:p>
            <a:pPr marL="168223" indent="-168223">
              <a:buFont typeface="Arial" panose="020B0604020202020204" pitchFamily="34" charset="0"/>
              <a:buChar char="•"/>
            </a:pPr>
            <a:r>
              <a:rPr lang="en-US" sz="1100" dirty="0">
                <a:latin typeface="+mn-lt"/>
              </a:rPr>
              <a:t>One point of clarification is that when we talk about the “Consolidated Student Record” we are referring to the consolidated </a:t>
            </a:r>
            <a:r>
              <a:rPr lang="en-US" sz="1100" dirty="0" smtClean="0">
                <a:latin typeface="+mn-lt"/>
              </a:rPr>
              <a:t>Minimum Data Elements</a:t>
            </a:r>
            <a:r>
              <a:rPr lang="en-US" sz="1100" baseline="0" dirty="0" smtClean="0">
                <a:latin typeface="+mn-lt"/>
              </a:rPr>
              <a:t> (</a:t>
            </a:r>
            <a:r>
              <a:rPr lang="en-US" sz="1100" dirty="0" smtClean="0">
                <a:latin typeface="+mn-lt"/>
              </a:rPr>
              <a:t>MDEs) </a:t>
            </a:r>
            <a:r>
              <a:rPr lang="en-US" sz="1100" dirty="0">
                <a:latin typeface="+mn-lt"/>
              </a:rPr>
              <a:t>for a child </a:t>
            </a:r>
            <a:r>
              <a:rPr lang="en-US" sz="1100" i="1" dirty="0">
                <a:latin typeface="+mn-lt"/>
              </a:rPr>
              <a:t>in MSIX</a:t>
            </a:r>
            <a:r>
              <a:rPr lang="en-US" sz="1100" dirty="0">
                <a:latin typeface="+mn-lt"/>
              </a:rPr>
              <a:t>.  You can print a version of a student’s record, called a Report, but these requirements are referring to use of records </a:t>
            </a:r>
            <a:r>
              <a:rPr lang="en-US" sz="1100" i="1" dirty="0">
                <a:latin typeface="+mn-lt"/>
              </a:rPr>
              <a:t>in the system</a:t>
            </a:r>
            <a:r>
              <a:rPr lang="en-US" sz="1100" dirty="0">
                <a:latin typeface="+mn-lt"/>
              </a:rPr>
              <a:t>.</a:t>
            </a:r>
          </a:p>
          <a:p>
            <a:pPr marL="168223" indent="-168223">
              <a:buFont typeface="Arial" panose="020B0604020202020204" pitchFamily="34" charset="0"/>
              <a:buChar char="•"/>
            </a:pPr>
            <a:r>
              <a:rPr lang="en-US" sz="1100" dirty="0">
                <a:latin typeface="+mn-lt"/>
              </a:rPr>
              <a:t>States have a lot of leeway in how they will carry out this requirement for subgrantees to use MSIX.  One starting point States might consider is building this into your subgrant applications, maybe in the form of an assurance.  And then this is something you would follow-up on through monitoring.  And of course, monitoring doesn’t have to be onsite— for example, you can request copies of User Application Forms or do periodic checks on usage of the system</a:t>
            </a:r>
            <a:r>
              <a:rPr lang="en-US" sz="1100" dirty="0" smtClean="0">
                <a:latin typeface="+mn-lt"/>
              </a:rPr>
              <a:t>.</a:t>
            </a:r>
            <a:endParaRPr lang="en-US" sz="1100" dirty="0">
              <a:latin typeface="+mn-lt"/>
            </a:endParaRPr>
          </a:p>
        </p:txBody>
      </p:sp>
      <p:sp>
        <p:nvSpPr>
          <p:cNvPr id="4" name="Slide Number Placeholder 3"/>
          <p:cNvSpPr>
            <a:spLocks noGrp="1"/>
          </p:cNvSpPr>
          <p:nvPr>
            <p:ph type="sldNum" sz="quarter" idx="10"/>
          </p:nvPr>
        </p:nvSpPr>
        <p:spPr/>
        <p:txBody>
          <a:bodyPr/>
          <a:lstStyle/>
          <a:p>
            <a:fld id="{3474C083-CAB2-426D-9F86-F75929B74409}" type="slidenum">
              <a:rPr lang="en-US" smtClean="0"/>
              <a:t>19</a:t>
            </a:fld>
            <a:endParaRPr lang="en-US" dirty="0"/>
          </a:p>
        </p:txBody>
      </p:sp>
    </p:spTree>
    <p:extLst>
      <p:ext uri="{BB962C8B-B14F-4D97-AF65-F5344CB8AC3E}">
        <p14:creationId xmlns:p14="http://schemas.microsoft.com/office/powerpoint/2010/main" val="3269861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mn-lt"/>
              </a:rPr>
              <a:t>Hello everyone welcome to the NGS/MSIX</a:t>
            </a:r>
            <a:r>
              <a:rPr lang="en-US" sz="1100" baseline="0" dirty="0" smtClean="0">
                <a:latin typeface="+mn-lt"/>
              </a:rPr>
              <a:t> Academy.  My name is Melba D. Garza and I am the Texas NGS/MSIX State Trainer and along with Raul Cantu we are the NGS Help Desk.  </a:t>
            </a:r>
            <a:endParaRPr lang="en-US" sz="1100" dirty="0">
              <a:latin typeface="+mn-lt"/>
            </a:endParaRPr>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a:t>
            </a:fld>
            <a:endParaRPr lang="en-US"/>
          </a:p>
        </p:txBody>
      </p:sp>
    </p:spTree>
    <p:extLst>
      <p:ext uri="{BB962C8B-B14F-4D97-AF65-F5344CB8AC3E}">
        <p14:creationId xmlns:p14="http://schemas.microsoft.com/office/powerpoint/2010/main" val="2700036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Give us a call</a:t>
            </a:r>
            <a:r>
              <a:rPr lang="en-US" sz="1100" baseline="0" dirty="0" smtClean="0"/>
              <a:t> or send us an email with any questions you may have about this informational power point.  </a:t>
            </a:r>
            <a:endParaRPr lang="en-US" sz="1100"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20</a:t>
            </a:fld>
            <a:endParaRPr lang="en-US"/>
          </a:p>
        </p:txBody>
      </p:sp>
    </p:spTree>
    <p:extLst>
      <p:ext uri="{BB962C8B-B14F-4D97-AF65-F5344CB8AC3E}">
        <p14:creationId xmlns:p14="http://schemas.microsoft.com/office/powerpoint/2010/main" val="420656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mn-lt"/>
              </a:rPr>
              <a:t>The</a:t>
            </a:r>
            <a:r>
              <a:rPr lang="en-US" sz="1100" baseline="0" dirty="0" smtClean="0">
                <a:latin typeface="+mn-lt"/>
              </a:rPr>
              <a:t> NGS/MSIX Help Desk would like to thank everyone who attended the NGS/MSIX Academy we look forward to working with each and everyone of you.  We will be setting up webinars for training on the ECOE where users can join us to discuss the ECOE in more detail.  Enjoy the rest of the conference!</a:t>
            </a:r>
            <a:endParaRPr lang="en-US" sz="1100" dirty="0">
              <a:latin typeface="+mn-lt"/>
            </a:endParaRPr>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21</a:t>
            </a:fld>
            <a:endParaRPr lang="en-US"/>
          </a:p>
        </p:txBody>
      </p:sp>
    </p:spTree>
    <p:extLst>
      <p:ext uri="{BB962C8B-B14F-4D97-AF65-F5344CB8AC3E}">
        <p14:creationId xmlns:p14="http://schemas.microsoft.com/office/powerpoint/2010/main" val="3825202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mn-lt"/>
              </a:rPr>
              <a:t>Welcome</a:t>
            </a:r>
            <a:r>
              <a:rPr lang="en-US" sz="1100" baseline="0" dirty="0" smtClean="0">
                <a:latin typeface="+mn-lt"/>
              </a:rPr>
              <a:t> to the NGS/MSIX Academy its nice to see everyone.  I’d like to review the agenda for the academy and find out how many new NGS people are attending todays session. Let me see a raise of hands.  Today’s demonstration for the ECOE will be entirely on NGS.</a:t>
            </a:r>
            <a:endParaRPr lang="en-US" sz="1100" dirty="0">
              <a:latin typeface="+mn-lt"/>
            </a:endParaRPr>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3</a:t>
            </a:fld>
            <a:endParaRPr lang="en-US"/>
          </a:p>
        </p:txBody>
      </p:sp>
    </p:spTree>
    <p:extLst>
      <p:ext uri="{BB962C8B-B14F-4D97-AF65-F5344CB8AC3E}">
        <p14:creationId xmlns:p14="http://schemas.microsoft.com/office/powerpoint/2010/main" val="61917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charset="2"/>
              <a:buNone/>
            </a:pPr>
            <a:r>
              <a:rPr lang="en-US" sz="1100" dirty="0" smtClean="0">
                <a:solidFill>
                  <a:schemeClr val="tx1">
                    <a:lumMod val="75000"/>
                    <a:lumOff val="25000"/>
                  </a:schemeClr>
                </a:solidFill>
                <a:latin typeface="+mn-lt"/>
                <a:cs typeface="Arial" pitchFamily="34" charset="0"/>
              </a:rPr>
              <a:t>Upcoming NGS Build 23.1</a:t>
            </a:r>
          </a:p>
          <a:p>
            <a:pPr marL="914400" marR="0" lvl="1" indent="-457200" algn="l" defTabSz="914400" rtl="0" eaLnBrk="0" fontAlgn="base" latinLnBrk="0" hangingPunct="0">
              <a:lnSpc>
                <a:spcPct val="100000"/>
              </a:lnSpc>
              <a:spcBef>
                <a:spcPct val="30000"/>
              </a:spcBef>
              <a:spcAft>
                <a:spcPct val="0"/>
              </a:spcAft>
              <a:buClrTx/>
              <a:buSzTx/>
              <a:buFont typeface="Wingdings" charset="2"/>
              <a:buChar char="§"/>
              <a:tabLst/>
              <a:defRPr/>
            </a:pPr>
            <a:r>
              <a:rPr lang="en-US" sz="1100" dirty="0" smtClean="0">
                <a:latin typeface="+mn-lt"/>
              </a:rPr>
              <a:t>The Upcoming 23.1 build will take place on:  December</a:t>
            </a:r>
            <a:r>
              <a:rPr lang="en-US" sz="1100" baseline="0" dirty="0" smtClean="0">
                <a:latin typeface="+mn-lt"/>
              </a:rPr>
              <a:t> 6</a:t>
            </a:r>
            <a:r>
              <a:rPr lang="en-US" sz="1100" baseline="30000" dirty="0" smtClean="0">
                <a:latin typeface="+mn-lt"/>
              </a:rPr>
              <a:t>th</a:t>
            </a:r>
            <a:r>
              <a:rPr lang="en-US" sz="1100" baseline="0" dirty="0" smtClean="0">
                <a:latin typeface="+mn-lt"/>
              </a:rPr>
              <a:t>, 2019 once completed I will provide a webinar for all new enhancements to the system.</a:t>
            </a:r>
          </a:p>
          <a:p>
            <a:pPr marL="914400" marR="0" lvl="1" indent="-457200" algn="l" defTabSz="914400" rtl="0" eaLnBrk="0" fontAlgn="base" latinLnBrk="0" hangingPunct="0">
              <a:lnSpc>
                <a:spcPct val="100000"/>
              </a:lnSpc>
              <a:spcBef>
                <a:spcPct val="30000"/>
              </a:spcBef>
              <a:spcAft>
                <a:spcPct val="0"/>
              </a:spcAft>
              <a:buClrTx/>
              <a:buSzTx/>
              <a:buFont typeface="Wingdings" charset="2"/>
              <a:buChar char="§"/>
              <a:tabLst/>
              <a:defRPr/>
            </a:pPr>
            <a:endParaRPr lang="en-US" sz="1100" dirty="0" smtClean="0">
              <a:solidFill>
                <a:schemeClr val="tx1">
                  <a:lumMod val="75000"/>
                  <a:lumOff val="25000"/>
                </a:schemeClr>
              </a:solidFill>
              <a:latin typeface="+mn-lt"/>
              <a:cs typeface="Arial" pitchFamily="34" charset="0"/>
            </a:endParaRPr>
          </a:p>
          <a:p>
            <a:pPr marL="0" indent="0">
              <a:buFont typeface="Wingdings" charset="2"/>
              <a:buNone/>
            </a:pPr>
            <a:r>
              <a:rPr lang="en-US" sz="1000" dirty="0" smtClean="0">
                <a:solidFill>
                  <a:schemeClr val="tx1">
                    <a:lumMod val="75000"/>
                    <a:lumOff val="25000"/>
                  </a:schemeClr>
                </a:solidFill>
                <a:latin typeface="+mn-lt"/>
                <a:cs typeface="Arial" pitchFamily="34" charset="0"/>
              </a:rPr>
              <a:t>Now Available the NGS/MSIX TEA Manual</a:t>
            </a:r>
          </a:p>
          <a:p>
            <a:pPr marL="914400" lvl="1" indent="-457200">
              <a:buFont typeface="Wingdings" charset="2"/>
              <a:buChar char="§"/>
            </a:pPr>
            <a:r>
              <a:rPr lang="en-US" sz="1000" dirty="0" smtClean="0">
                <a:solidFill>
                  <a:schemeClr val="tx1">
                    <a:lumMod val="75000"/>
                    <a:lumOff val="25000"/>
                  </a:schemeClr>
                </a:solidFill>
                <a:latin typeface="+mn-lt"/>
                <a:cs typeface="Arial" pitchFamily="34" charset="0"/>
              </a:rPr>
              <a:t>The TEA NGS</a:t>
            </a:r>
            <a:r>
              <a:rPr lang="en-US" sz="1000" baseline="0" dirty="0" smtClean="0">
                <a:solidFill>
                  <a:schemeClr val="tx1">
                    <a:lumMod val="75000"/>
                    <a:lumOff val="25000"/>
                  </a:schemeClr>
                </a:solidFill>
                <a:latin typeface="+mn-lt"/>
                <a:cs typeface="Arial" pitchFamily="34" charset="0"/>
              </a:rPr>
              <a:t>/MSIX Manual is now posted on NGS and can be found:</a:t>
            </a:r>
          </a:p>
          <a:p>
            <a:pPr marL="1085850" lvl="2" indent="-171450">
              <a:buFont typeface="Wingdings" panose="05000000000000000000" pitchFamily="2" charset="2"/>
              <a:buChar char="ü"/>
            </a:pPr>
            <a:r>
              <a:rPr lang="en-US" sz="1000" baseline="0" dirty="0" smtClean="0">
                <a:solidFill>
                  <a:schemeClr val="tx1">
                    <a:lumMod val="75000"/>
                    <a:lumOff val="25000"/>
                  </a:schemeClr>
                </a:solidFill>
                <a:latin typeface="+mn-lt"/>
                <a:cs typeface="Arial" pitchFamily="34" charset="0"/>
              </a:rPr>
              <a:t>Under the link NGS Documents/Files&gt;NGS Manuals&gt;NGS MSIX Manual</a:t>
            </a:r>
            <a:endParaRPr lang="en-US" sz="1000" dirty="0" smtClean="0">
              <a:solidFill>
                <a:schemeClr val="tx1">
                  <a:lumMod val="75000"/>
                  <a:lumOff val="25000"/>
                </a:schemeClr>
              </a:solidFill>
              <a:latin typeface="+mn-lt"/>
              <a:cs typeface="Arial" pitchFamily="34" charset="0"/>
            </a:endParaRPr>
          </a:p>
          <a:p>
            <a:pPr marL="0" indent="0">
              <a:buFont typeface="Wingdings" charset="2"/>
              <a:buNone/>
            </a:pPr>
            <a:r>
              <a:rPr lang="en-US" sz="1000" dirty="0" smtClean="0">
                <a:solidFill>
                  <a:schemeClr val="tx1">
                    <a:lumMod val="75000"/>
                    <a:lumOff val="25000"/>
                  </a:schemeClr>
                </a:solidFill>
                <a:latin typeface="+mn-lt"/>
                <a:cs typeface="Arial" pitchFamily="34" charset="0"/>
              </a:rPr>
              <a:t>NGS and MSIX updates</a:t>
            </a:r>
          </a:p>
          <a:p>
            <a:pPr marL="914400" lvl="1" indent="-457200">
              <a:buFont typeface="Wingdings" charset="2"/>
              <a:buChar char="§"/>
            </a:pPr>
            <a:r>
              <a:rPr lang="en-US" sz="1000" dirty="0" smtClean="0">
                <a:solidFill>
                  <a:schemeClr val="tx1">
                    <a:lumMod val="75000"/>
                    <a:lumOff val="25000"/>
                  </a:schemeClr>
                </a:solidFill>
                <a:latin typeface="+mn-lt"/>
                <a:cs typeface="Arial" pitchFamily="34" charset="0"/>
              </a:rPr>
              <a:t>NGS ECOE</a:t>
            </a:r>
          </a:p>
          <a:p>
            <a:pPr marL="1085850" lvl="2" indent="-171450">
              <a:buFont typeface="Wingdings" panose="05000000000000000000" pitchFamily="2" charset="2"/>
              <a:buChar char="ü"/>
            </a:pPr>
            <a:r>
              <a:rPr lang="en-US" sz="1000" dirty="0" smtClean="0">
                <a:solidFill>
                  <a:schemeClr val="tx1">
                    <a:lumMod val="75000"/>
                    <a:lumOff val="25000"/>
                  </a:schemeClr>
                </a:solidFill>
                <a:latin typeface="+mn-lt"/>
                <a:cs typeface="Arial" pitchFamily="34" charset="0"/>
              </a:rPr>
              <a:t>All Help Screens</a:t>
            </a:r>
            <a:r>
              <a:rPr lang="en-US" sz="1000" baseline="0" dirty="0" smtClean="0">
                <a:solidFill>
                  <a:schemeClr val="tx1">
                    <a:lumMod val="75000"/>
                    <a:lumOff val="25000"/>
                  </a:schemeClr>
                </a:solidFill>
                <a:latin typeface="+mn-lt"/>
                <a:cs typeface="Arial" pitchFamily="34" charset="0"/>
              </a:rPr>
              <a:t> for the ECOE have been created on NGS.</a:t>
            </a:r>
            <a:endParaRPr lang="en-US" sz="1000" dirty="0" smtClean="0">
              <a:solidFill>
                <a:schemeClr val="tx1">
                  <a:lumMod val="75000"/>
                  <a:lumOff val="25000"/>
                </a:schemeClr>
              </a:solidFill>
              <a:latin typeface="+mn-lt"/>
              <a:cs typeface="Arial" pitchFamily="34" charset="0"/>
            </a:endParaRPr>
          </a:p>
          <a:p>
            <a:pPr marL="914400" lvl="1" indent="-457200">
              <a:buFont typeface="Wingdings" charset="2"/>
              <a:buChar char="§"/>
            </a:pPr>
            <a:r>
              <a:rPr lang="en-US" sz="1000" dirty="0" smtClean="0">
                <a:solidFill>
                  <a:schemeClr val="tx1">
                    <a:lumMod val="75000"/>
                    <a:lumOff val="25000"/>
                  </a:schemeClr>
                </a:solidFill>
                <a:latin typeface="+mn-lt"/>
                <a:cs typeface="Arial" pitchFamily="34" charset="0"/>
              </a:rPr>
              <a:t>Student Move Notifications</a:t>
            </a:r>
          </a:p>
          <a:p>
            <a:pPr marL="1371600" lvl="2" indent="-457200">
              <a:buFont typeface="Wingdings" charset="2"/>
              <a:buChar char="§"/>
            </a:pPr>
            <a:r>
              <a:rPr lang="en-US" sz="1000" dirty="0" smtClean="0">
                <a:solidFill>
                  <a:schemeClr val="tx1">
                    <a:lumMod val="75000"/>
                    <a:lumOff val="25000"/>
                  </a:schemeClr>
                </a:solidFill>
                <a:latin typeface="+mn-lt"/>
                <a:cs typeface="Arial" pitchFamily="34" charset="0"/>
              </a:rPr>
              <a:t>MSIX student move notifications</a:t>
            </a:r>
            <a:endParaRPr lang="en-US" sz="1000" baseline="0" dirty="0" smtClean="0">
              <a:solidFill>
                <a:schemeClr val="tx1">
                  <a:lumMod val="75000"/>
                  <a:lumOff val="25000"/>
                </a:schemeClr>
              </a:solidFill>
              <a:latin typeface="+mn-lt"/>
              <a:cs typeface="Arial" pitchFamily="34" charset="0"/>
            </a:endParaRPr>
          </a:p>
          <a:p>
            <a:pPr marL="1543050" lvl="3" indent="-171450">
              <a:buFont typeface="Wingdings" panose="05000000000000000000" pitchFamily="2" charset="2"/>
              <a:buChar char="ü"/>
            </a:pPr>
            <a:r>
              <a:rPr lang="en-US" sz="1000" baseline="0" dirty="0" smtClean="0">
                <a:solidFill>
                  <a:schemeClr val="tx1">
                    <a:lumMod val="75000"/>
                    <a:lumOff val="25000"/>
                  </a:schemeClr>
                </a:solidFill>
                <a:latin typeface="+mn-lt"/>
                <a:cs typeface="Arial" pitchFamily="34" charset="0"/>
              </a:rPr>
              <a:t>I want to commend all of our NGS/MSIX users who respond to my MSIX Move Notifications.  I appreciate receiving responses even if it is to say that you have not found the family but will continue to follow-up.  I suggest that you keep a folder with possible pending students who have not been found.  Occasionally, the recruiter should follow-up to ensure that they are not being missed.  </a:t>
            </a:r>
          </a:p>
          <a:p>
            <a:pPr marL="1543050" lvl="3" indent="-171450">
              <a:buFont typeface="Wingdings" panose="05000000000000000000" pitchFamily="2" charset="2"/>
              <a:buChar char="ü"/>
            </a:pPr>
            <a:r>
              <a:rPr lang="en-US" sz="1000" baseline="0" dirty="0" smtClean="0">
                <a:solidFill>
                  <a:schemeClr val="tx1">
                    <a:lumMod val="75000"/>
                    <a:lumOff val="25000"/>
                  </a:schemeClr>
                </a:solidFill>
                <a:latin typeface="+mn-lt"/>
                <a:cs typeface="Arial" pitchFamily="34" charset="0"/>
              </a:rPr>
              <a:t>I have also noticed that there is a lot more coordination taking place from Region to Region.  Keep up the good work.</a:t>
            </a:r>
          </a:p>
          <a:p>
            <a:pPr marL="1543050" lvl="3" indent="-171450">
              <a:buFont typeface="Wingdings" panose="05000000000000000000" pitchFamily="2" charset="2"/>
              <a:buChar char="ü"/>
            </a:pPr>
            <a:r>
              <a:rPr lang="en-US" sz="1000" baseline="0" dirty="0" smtClean="0">
                <a:solidFill>
                  <a:schemeClr val="tx1">
                    <a:lumMod val="75000"/>
                    <a:lumOff val="25000"/>
                  </a:schemeClr>
                </a:solidFill>
                <a:latin typeface="+mn-lt"/>
                <a:cs typeface="Arial" pitchFamily="34" charset="0"/>
              </a:rPr>
              <a:t>Remember that the notices I sent to you should be completed and filed for documentation purposes.</a:t>
            </a:r>
          </a:p>
          <a:p>
            <a:pPr marL="1543050" lvl="3" indent="-171450">
              <a:buFont typeface="Wingdings" panose="05000000000000000000" pitchFamily="2" charset="2"/>
              <a:buChar char="ü"/>
            </a:pPr>
            <a:r>
              <a:rPr lang="en-US" sz="1000" baseline="0" dirty="0" smtClean="0">
                <a:solidFill>
                  <a:schemeClr val="tx1">
                    <a:lumMod val="75000"/>
                    <a:lumOff val="25000"/>
                  </a:schemeClr>
                </a:solidFill>
                <a:latin typeface="+mn-lt"/>
                <a:cs typeface="Arial" pitchFamily="34" charset="0"/>
              </a:rPr>
              <a:t>New update: Senders will no longer receive a copy of the email sent to the receiver. </a:t>
            </a:r>
          </a:p>
          <a:p>
            <a:pPr marL="1543050" lvl="3" indent="-171450">
              <a:buFont typeface="Wingdings" panose="05000000000000000000" pitchFamily="2" charset="2"/>
              <a:buChar char="ü"/>
            </a:pPr>
            <a:r>
              <a:rPr lang="en-US" sz="1000" baseline="0" dirty="0" smtClean="0">
                <a:solidFill>
                  <a:schemeClr val="tx1">
                    <a:lumMod val="75000"/>
                    <a:lumOff val="25000"/>
                  </a:schemeClr>
                </a:solidFill>
                <a:latin typeface="+mn-lt"/>
                <a:cs typeface="Arial" pitchFamily="34" charset="0"/>
              </a:rPr>
              <a:t>Data Requests that are completed should also be sent back to the NGS/MSIX help desk.  This is part of the documentation being kept for TEA.</a:t>
            </a:r>
          </a:p>
          <a:p>
            <a:pPr marL="1828800" lvl="3" indent="-457200">
              <a:buFont typeface="Wingdings" charset="2"/>
              <a:buChar char="§"/>
            </a:pPr>
            <a:endParaRPr lang="en-US" sz="2000" dirty="0" smtClean="0">
              <a:solidFill>
                <a:schemeClr val="tx1">
                  <a:lumMod val="75000"/>
                  <a:lumOff val="25000"/>
                </a:schemeClr>
              </a:solidFill>
              <a:latin typeface="Arial" pitchFamily="34" charset="0"/>
              <a:cs typeface="Arial" pitchFamily="34" charset="0"/>
            </a:endParaRPr>
          </a:p>
          <a:p>
            <a:r>
              <a:rPr lang="en-US" dirty="0" smtClean="0"/>
              <a:t>	</a:t>
            </a:r>
          </a:p>
          <a:p>
            <a:endParaRPr lang="en-US" sz="1100"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4</a:t>
            </a:fld>
            <a:endParaRPr lang="en-US"/>
          </a:p>
        </p:txBody>
      </p:sp>
    </p:spTree>
    <p:extLst>
      <p:ext uri="{BB962C8B-B14F-4D97-AF65-F5344CB8AC3E}">
        <p14:creationId xmlns:p14="http://schemas.microsoft.com/office/powerpoint/2010/main" val="988535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900"/>
              </a:spcBef>
              <a:spcAft>
                <a:spcPts val="200"/>
              </a:spcAft>
              <a:buNone/>
            </a:pPr>
            <a:r>
              <a:rPr lang="en-US" sz="1100" baseline="0" dirty="0" smtClean="0">
                <a:latin typeface="+mn-lt"/>
              </a:rPr>
              <a:t>Our purpose today is to</a:t>
            </a:r>
            <a:r>
              <a:rPr lang="en-US" sz="1100" dirty="0" smtClean="0">
                <a:latin typeface="+mn-lt"/>
              </a:rPr>
              <a:t> introduce the Texas Electronic Certificate of Eligibility (ECOE) and its </a:t>
            </a:r>
            <a:r>
              <a:rPr lang="en-US" sz="1100" u="sng" dirty="0" smtClean="0">
                <a:latin typeface="+mn-lt"/>
              </a:rPr>
              <a:t>current</a:t>
            </a:r>
            <a:r>
              <a:rPr lang="en-US" sz="1100" dirty="0" smtClean="0">
                <a:latin typeface="+mn-lt"/>
              </a:rPr>
              <a:t> functionality including the benefits</a:t>
            </a:r>
            <a:r>
              <a:rPr lang="en-US" sz="1100" baseline="0" dirty="0" smtClean="0">
                <a:latin typeface="+mn-lt"/>
              </a:rPr>
              <a:t> for Recruitment of migrant students</a:t>
            </a:r>
            <a:r>
              <a:rPr lang="en-US" sz="1100" dirty="0" smtClean="0">
                <a:latin typeface="+mn-lt"/>
              </a:rPr>
              <a:t>.  </a:t>
            </a:r>
          </a:p>
          <a:p>
            <a:pPr marL="0" lvl="0" indent="0" algn="l" rtl="0">
              <a:spcBef>
                <a:spcPts val="900"/>
              </a:spcBef>
              <a:spcAft>
                <a:spcPts val="200"/>
              </a:spcAft>
              <a:buNone/>
            </a:pPr>
            <a:r>
              <a:rPr lang="en-US" sz="1100" dirty="0" smtClean="0">
                <a:latin typeface="+mn-lt"/>
              </a:rPr>
              <a:t>What are some of the benefits?  </a:t>
            </a:r>
          </a:p>
          <a:p>
            <a:pPr marL="0" lvl="0" indent="0" algn="l" rtl="0">
              <a:spcBef>
                <a:spcPts val="900"/>
              </a:spcBef>
              <a:spcAft>
                <a:spcPts val="200"/>
              </a:spcAft>
              <a:buNone/>
            </a:pPr>
            <a:r>
              <a:rPr lang="en-US" sz="1100" dirty="0" smtClean="0">
                <a:latin typeface="+mn-lt"/>
              </a:rPr>
              <a:t>The</a:t>
            </a:r>
            <a:r>
              <a:rPr lang="en-US" sz="1100" baseline="0" dirty="0" smtClean="0">
                <a:latin typeface="+mn-lt"/>
              </a:rPr>
              <a:t> ECOE is a more modern approach to entering data on NGS.</a:t>
            </a:r>
          </a:p>
          <a:p>
            <a:pPr marL="0" lvl="0" indent="0" algn="l" rtl="0">
              <a:spcBef>
                <a:spcPts val="900"/>
              </a:spcBef>
              <a:spcAft>
                <a:spcPts val="200"/>
              </a:spcAft>
              <a:buNone/>
            </a:pPr>
            <a:r>
              <a:rPr lang="en-US" sz="1100" baseline="0" dirty="0" smtClean="0">
                <a:latin typeface="+mn-lt"/>
              </a:rPr>
              <a:t>The recruiter can pre-fill as much information as possible beforehand.</a:t>
            </a:r>
          </a:p>
          <a:p>
            <a:pPr marL="0" lvl="0" indent="0" algn="l" rtl="0">
              <a:spcBef>
                <a:spcPts val="900"/>
              </a:spcBef>
              <a:spcAft>
                <a:spcPts val="200"/>
              </a:spcAft>
              <a:buNone/>
            </a:pPr>
            <a:r>
              <a:rPr lang="en-US" sz="1100" baseline="0" dirty="0" smtClean="0">
                <a:latin typeface="+mn-lt"/>
              </a:rPr>
              <a:t>The save option, lets the recruiter start up where he/she left off in the process.</a:t>
            </a:r>
          </a:p>
          <a:p>
            <a:pPr marL="0" lvl="0" indent="0" algn="l" rtl="0">
              <a:spcBef>
                <a:spcPts val="900"/>
              </a:spcBef>
              <a:spcAft>
                <a:spcPts val="200"/>
              </a:spcAft>
              <a:buNone/>
            </a:pPr>
            <a:r>
              <a:rPr lang="en-US" sz="1100" baseline="0" dirty="0" smtClean="0">
                <a:latin typeface="+mn-lt"/>
              </a:rPr>
              <a:t>The recruiter has fast retrieval of saved information once he/she arrives at the interview with the parent.</a:t>
            </a:r>
          </a:p>
          <a:p>
            <a:pPr marL="0" lvl="0" indent="0" algn="l" rtl="0">
              <a:spcBef>
                <a:spcPts val="900"/>
              </a:spcBef>
              <a:spcAft>
                <a:spcPts val="200"/>
              </a:spcAft>
              <a:buNone/>
            </a:pPr>
            <a:r>
              <a:rPr lang="en-US" sz="1100" baseline="0" dirty="0" smtClean="0">
                <a:latin typeface="+mn-lt"/>
              </a:rPr>
              <a:t>Some concerns include:</a:t>
            </a:r>
          </a:p>
          <a:p>
            <a:pPr marL="0" lvl="0" indent="0" algn="l" rtl="0">
              <a:spcBef>
                <a:spcPts val="900"/>
              </a:spcBef>
              <a:spcAft>
                <a:spcPts val="200"/>
              </a:spcAft>
              <a:buNone/>
            </a:pPr>
            <a:r>
              <a:rPr lang="en-US" sz="1100" dirty="0" smtClean="0">
                <a:latin typeface="+mn-lt"/>
              </a:rPr>
              <a:t>Not being able to use the Family ID.  Even though it appears on the</a:t>
            </a:r>
            <a:r>
              <a:rPr lang="en-US" sz="1100" baseline="0" dirty="0" smtClean="0">
                <a:latin typeface="+mn-lt"/>
              </a:rPr>
              <a:t> ECOE the Family ID is not being populated by the system or by the recruiter.  Why?  The ECOE is a new tool that will assist recruiters out in the field.  </a:t>
            </a:r>
          </a:p>
          <a:p>
            <a:pPr marL="0" lvl="0" indent="0" algn="l" rtl="0">
              <a:spcBef>
                <a:spcPts val="900"/>
              </a:spcBef>
              <a:spcAft>
                <a:spcPts val="200"/>
              </a:spcAft>
              <a:buNone/>
            </a:pPr>
            <a:r>
              <a:rPr lang="en-US" sz="1100" baseline="0" dirty="0" smtClean="0">
                <a:latin typeface="+mn-lt"/>
              </a:rPr>
              <a:t>Section H.</a:t>
            </a:r>
            <a:r>
              <a:rPr lang="en-US" sz="1100" baseline="0" dirty="0">
                <a:latin typeface="+mn-lt"/>
              </a:rPr>
              <a:t> </a:t>
            </a:r>
            <a:r>
              <a:rPr lang="en-US" sz="1100" baseline="0" dirty="0" smtClean="0">
                <a:latin typeface="+mn-lt"/>
              </a:rPr>
              <a:t>– currently, all states agreed this will not be used the in the first phase of the ECOE.  This does not mean that it may not happen down the road.</a:t>
            </a:r>
          </a:p>
          <a:p>
            <a:pPr marL="0" lvl="0" indent="0" algn="l" rtl="0">
              <a:spcBef>
                <a:spcPts val="900"/>
              </a:spcBef>
              <a:spcAft>
                <a:spcPts val="200"/>
              </a:spcAft>
              <a:buNone/>
            </a:pPr>
            <a:endParaRPr lang="en-US" sz="1200" baseline="0" dirty="0" smtClean="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5</a:t>
            </a:fld>
            <a:endParaRPr lang="en-US"/>
          </a:p>
        </p:txBody>
      </p:sp>
    </p:spTree>
    <p:extLst>
      <p:ext uri="{BB962C8B-B14F-4D97-AF65-F5344CB8AC3E}">
        <p14:creationId xmlns:p14="http://schemas.microsoft.com/office/powerpoint/2010/main" val="4210818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297650" algn="just">
              <a:lnSpc>
                <a:spcPct val="115000"/>
              </a:lnSpc>
              <a:spcBef>
                <a:spcPts val="1223"/>
              </a:spcBef>
              <a:buClr>
                <a:srgbClr val="404040"/>
              </a:buClr>
              <a:buSzPts val="1000"/>
              <a:buAutoNum type="arabicPeriod"/>
            </a:pPr>
            <a:r>
              <a:rPr lang="en-US" sz="1100" dirty="0" smtClean="0">
                <a:solidFill>
                  <a:srgbClr val="404040"/>
                </a:solidFill>
                <a:latin typeface="+mn-lt"/>
              </a:rPr>
              <a:t>The Electronic Certificate of Eligibility (ECOE) is an electronic data collection application that facilitates recruitment of migrant children into the New Generation System (NGS), </a:t>
            </a:r>
          </a:p>
          <a:p>
            <a:pPr marL="465887" indent="-297650" algn="just">
              <a:lnSpc>
                <a:spcPct val="115000"/>
              </a:lnSpc>
              <a:buClr>
                <a:srgbClr val="404040"/>
              </a:buClr>
              <a:buSzPts val="1000"/>
              <a:buAutoNum type="arabicPeriod"/>
            </a:pPr>
            <a:r>
              <a:rPr lang="en-US" sz="1100" dirty="0" smtClean="0">
                <a:solidFill>
                  <a:srgbClr val="404040"/>
                </a:solidFill>
                <a:latin typeface="+mn-lt"/>
              </a:rPr>
              <a:t>ECOE is an electronic version of the standard Certificate of Eligibility (COE) form.  Using a multi-platform approach, ECOE has the look &amp; feel of the paper COE.</a:t>
            </a:r>
          </a:p>
          <a:p>
            <a:pPr marL="465887" indent="-297650" algn="just">
              <a:lnSpc>
                <a:spcPct val="115000"/>
              </a:lnSpc>
              <a:buClr>
                <a:srgbClr val="404040"/>
              </a:buClr>
              <a:buSzPts val="1000"/>
              <a:buAutoNum type="arabicPeriod"/>
            </a:pPr>
            <a:r>
              <a:rPr lang="en-US" sz="1100" dirty="0" smtClean="0">
                <a:solidFill>
                  <a:srgbClr val="404040"/>
                </a:solidFill>
                <a:latin typeface="+mn-lt"/>
              </a:rPr>
              <a:t>The ECOE is an electronic approach to improve data quality and processing speed by eliminating the need for data transcription (writing).  </a:t>
            </a:r>
          </a:p>
          <a:p>
            <a:pPr marL="465887" indent="-297650" algn="just">
              <a:lnSpc>
                <a:spcPct val="115000"/>
              </a:lnSpc>
              <a:buClr>
                <a:srgbClr val="404040"/>
              </a:buClr>
              <a:buSzPts val="1000"/>
              <a:buAutoNum type="arabicPeriod"/>
            </a:pPr>
            <a:r>
              <a:rPr lang="en-US" sz="1100" dirty="0" smtClean="0">
                <a:solidFill>
                  <a:srgbClr val="404040"/>
                </a:solidFill>
                <a:latin typeface="+mn-lt"/>
              </a:rPr>
              <a:t>ECOE makes it faster, easier, and more accurate to complete a COE in the field</a:t>
            </a:r>
            <a:r>
              <a:rPr lang="en-US" sz="1100" baseline="0" dirty="0" smtClean="0">
                <a:solidFill>
                  <a:srgbClr val="404040"/>
                </a:solidFill>
                <a:latin typeface="+mn-lt"/>
              </a:rPr>
              <a:t> and to acquire parent signatures electronically.  Less data error input because of better legibility.  Some recruiters handwriting is hard to read.  </a:t>
            </a:r>
          </a:p>
          <a:p>
            <a:pPr marL="465887" indent="-297650" algn="just">
              <a:lnSpc>
                <a:spcPct val="115000"/>
              </a:lnSpc>
              <a:buClr>
                <a:srgbClr val="404040"/>
              </a:buClr>
              <a:buSzPts val="1000"/>
              <a:buAutoNum type="arabicPeriod"/>
            </a:pPr>
            <a:r>
              <a:rPr lang="en-US" sz="1100" baseline="0" dirty="0" smtClean="0">
                <a:solidFill>
                  <a:srgbClr val="404040"/>
                </a:solidFill>
                <a:latin typeface="+mn-lt"/>
              </a:rPr>
              <a:t>A desktop, an IPAD, a tablet or smart phone.  </a:t>
            </a:r>
          </a:p>
          <a:p>
            <a:pPr marL="465887" indent="-297650" algn="just">
              <a:lnSpc>
                <a:spcPct val="115000"/>
              </a:lnSpc>
              <a:buClr>
                <a:srgbClr val="404040"/>
              </a:buClr>
              <a:buSzPts val="1000"/>
              <a:buAutoNum type="arabicPeriod"/>
            </a:pPr>
            <a:r>
              <a:rPr lang="en-US" sz="1100" baseline="0" dirty="0" smtClean="0">
                <a:solidFill>
                  <a:srgbClr val="404040"/>
                </a:solidFill>
                <a:latin typeface="+mn-lt"/>
              </a:rPr>
              <a:t>No, this is entirely separate and instead of a Family ID the system will issue a ECOE ID #.  </a:t>
            </a:r>
          </a:p>
          <a:p>
            <a:pPr marL="465887" indent="-297650" algn="just">
              <a:lnSpc>
                <a:spcPct val="115000"/>
              </a:lnSpc>
              <a:buClr>
                <a:srgbClr val="404040"/>
              </a:buClr>
              <a:buSzPts val="1000"/>
              <a:buAutoNum type="arabicPeriod"/>
            </a:pPr>
            <a:endParaRPr lang="en-US" sz="1100" baseline="0" dirty="0" smtClean="0">
              <a:solidFill>
                <a:srgbClr val="404040"/>
              </a:solidFill>
              <a:latin typeface="+mn-lt"/>
            </a:endParaRPr>
          </a:p>
          <a:p>
            <a:pPr marL="168237" indent="0" algn="just">
              <a:lnSpc>
                <a:spcPct val="115000"/>
              </a:lnSpc>
              <a:buClr>
                <a:srgbClr val="404040"/>
              </a:buClr>
              <a:buSzPts val="1000"/>
              <a:buNone/>
            </a:pPr>
            <a:r>
              <a:rPr lang="en-US" sz="1100" baseline="0" dirty="0" smtClean="0">
                <a:solidFill>
                  <a:srgbClr val="404040"/>
                </a:solidFill>
                <a:latin typeface="+mn-lt"/>
              </a:rPr>
              <a:t>Lets go to NGS to navigate the ECOE!</a:t>
            </a:r>
            <a:endParaRPr lang="en-US" sz="1100" dirty="0" smtClean="0">
              <a:solidFill>
                <a:srgbClr val="404040"/>
              </a:solidFill>
              <a:latin typeface="+mn-lt"/>
            </a:endParaRPr>
          </a:p>
          <a:p>
            <a:pPr marL="0" indent="0">
              <a:spcBef>
                <a:spcPts val="1223"/>
              </a:spcBef>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6</a:t>
            </a:fld>
            <a:endParaRPr lang="en-US"/>
          </a:p>
        </p:txBody>
      </p:sp>
    </p:spTree>
    <p:extLst>
      <p:ext uri="{BB962C8B-B14F-4D97-AF65-F5344CB8AC3E}">
        <p14:creationId xmlns:p14="http://schemas.microsoft.com/office/powerpoint/2010/main" val="4059606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latin typeface="+mn-lt"/>
              </a:rPr>
              <a:t>This current school year </a:t>
            </a:r>
            <a:r>
              <a:rPr lang="en-US" sz="1000" baseline="0" dirty="0" smtClean="0">
                <a:latin typeface="+mn-lt"/>
              </a:rPr>
              <a:t>NGS Piloted the Electronic Certificate of Eligibility that looks and feels exactly like the paper version of the Texas COE.  Before getting started with the NGS version of an ECOE,  the NGS team had the opportunity to try at least 3 different versions of an electronic COE.  (MIS2000, Ohio MEP, Washington state etc.)  Each one of those ECOEs had its good and its bad features but I honestly feel that NGS has been able to capture the ECOE in a way that other MEP programs could not.  For example there was one state that required multiple screens to complete an ECOE by using tabs at the top of the screen to help navigate through each section of their COE.  It has been a long and exciting 6 or 7 months of building, testing and piloting the ECOE and our hope is that with time users who are using the ECOE see it as a tool that helps expedite the enrollment and approval process for our migrant students.  This is Phase I of the ECOE and NGS is looking forward to Phase II which will take into account the recommendations from our end users.  </a:t>
            </a:r>
          </a:p>
          <a:p>
            <a:r>
              <a:rPr lang="en-US" sz="1000" b="1" baseline="0" dirty="0" smtClean="0">
                <a:latin typeface="+mn-lt"/>
              </a:rPr>
              <a:t>Our next goal </a:t>
            </a:r>
            <a:r>
              <a:rPr lang="en-US" sz="1000" baseline="0" dirty="0" smtClean="0">
                <a:latin typeface="+mn-lt"/>
              </a:rPr>
              <a:t>is to create an APP for the NGS ECOE which will allow the users to capture the ECOE with or without internet connection.  The recruiter will be able to save and pick up where she left off when she arrives to her interview.  The only difference from the NGS version is that the APP does not need internet and allows for uploading once a recruiter has internet connectivity.  </a:t>
            </a:r>
          </a:p>
          <a:p>
            <a:r>
              <a:rPr lang="en-US" sz="1000" b="1" baseline="0" dirty="0" smtClean="0">
                <a:latin typeface="+mn-lt"/>
              </a:rPr>
              <a:t>Texas and our consortium states </a:t>
            </a:r>
            <a:r>
              <a:rPr lang="en-US" sz="1000" baseline="0" dirty="0" smtClean="0">
                <a:latin typeface="+mn-lt"/>
              </a:rPr>
              <a:t>listened to what was being suggested by our users and we were asked to come up with our version of an ECOE.  After much trial and error we have what we think is a great NGS version of an ECOE.  </a:t>
            </a:r>
            <a:endParaRPr lang="en-US" sz="1000" dirty="0">
              <a:latin typeface="+mn-lt"/>
            </a:endParaRPr>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7</a:t>
            </a:fld>
            <a:endParaRPr lang="en-US"/>
          </a:p>
        </p:txBody>
      </p:sp>
    </p:spTree>
    <p:extLst>
      <p:ext uri="{BB962C8B-B14F-4D97-AF65-F5344CB8AC3E}">
        <p14:creationId xmlns:p14="http://schemas.microsoft.com/office/powerpoint/2010/main" val="146694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latin typeface="+mn-lt"/>
              </a:rPr>
              <a:t>What can a Recruiter do with</a:t>
            </a:r>
            <a:r>
              <a:rPr lang="en-US" sz="1100" b="1" baseline="0" dirty="0" smtClean="0">
                <a:latin typeface="+mn-lt"/>
              </a:rPr>
              <a:t> the ECOE?</a:t>
            </a:r>
          </a:p>
          <a:p>
            <a:pPr marL="228600" indent="-228600">
              <a:buFont typeface="+mj-lt"/>
              <a:buAutoNum type="arabicPeriod"/>
            </a:pPr>
            <a:r>
              <a:rPr lang="en-US" sz="1100" baseline="0" dirty="0" smtClean="0">
                <a:latin typeface="+mn-lt"/>
              </a:rPr>
              <a:t>Create an ECOE</a:t>
            </a:r>
          </a:p>
          <a:p>
            <a:pPr marL="228600" indent="-228600">
              <a:buFont typeface="+mj-lt"/>
              <a:buAutoNum type="arabicPeriod"/>
            </a:pPr>
            <a:r>
              <a:rPr lang="en-US" sz="1100" baseline="0" dirty="0" smtClean="0">
                <a:latin typeface="+mn-lt"/>
              </a:rPr>
              <a:t>Save an ECOE</a:t>
            </a:r>
          </a:p>
          <a:p>
            <a:pPr marL="228600" indent="-228600">
              <a:buFont typeface="+mj-lt"/>
              <a:buAutoNum type="arabicPeriod"/>
            </a:pPr>
            <a:r>
              <a:rPr lang="en-US" sz="1100" baseline="0" dirty="0" smtClean="0">
                <a:latin typeface="+mn-lt"/>
              </a:rPr>
              <a:t>Update an ECOE</a:t>
            </a:r>
          </a:p>
          <a:p>
            <a:pPr marL="228600" indent="-228600">
              <a:buFont typeface="+mj-lt"/>
              <a:buAutoNum type="arabicPeriod"/>
            </a:pPr>
            <a:r>
              <a:rPr lang="en-US" sz="1100" baseline="0" dirty="0" smtClean="0">
                <a:latin typeface="+mn-lt"/>
              </a:rPr>
              <a:t>Delete a ECOE</a:t>
            </a:r>
          </a:p>
          <a:p>
            <a:pPr marL="228600" indent="-228600">
              <a:buFont typeface="+mj-lt"/>
              <a:buAutoNum type="arabicPeriod"/>
            </a:pPr>
            <a:r>
              <a:rPr lang="en-US" sz="1100" baseline="0" dirty="0" smtClean="0">
                <a:latin typeface="+mn-lt"/>
              </a:rPr>
              <a:t>Submit ECOE for approval</a:t>
            </a:r>
          </a:p>
          <a:p>
            <a:pPr marL="228600" indent="-228600">
              <a:buFont typeface="+mj-lt"/>
              <a:buAutoNum type="arabicPeriod"/>
            </a:pPr>
            <a:r>
              <a:rPr lang="en-US" sz="1100" baseline="0" dirty="0" smtClean="0">
                <a:latin typeface="+mn-lt"/>
              </a:rPr>
              <a:t>Search for Approved ECOEs</a:t>
            </a:r>
          </a:p>
          <a:p>
            <a:pPr marL="228600" indent="-228600">
              <a:buFont typeface="+mj-lt"/>
              <a:buAutoNum type="arabicPeriod"/>
            </a:pPr>
            <a:r>
              <a:rPr lang="en-US" sz="1100" baseline="0" dirty="0" smtClean="0">
                <a:latin typeface="+mn-lt"/>
              </a:rPr>
              <a:t>View and print Approved ECOE</a:t>
            </a:r>
          </a:p>
          <a:p>
            <a:pPr marL="0" indent="0">
              <a:buFont typeface="+mj-lt"/>
              <a:buNone/>
            </a:pPr>
            <a:r>
              <a:rPr lang="en-US" sz="1100" b="1" baseline="0" dirty="0" smtClean="0">
                <a:latin typeface="+mn-lt"/>
              </a:rPr>
              <a:t>What can an Approver do with the ECOE?</a:t>
            </a:r>
          </a:p>
          <a:p>
            <a:pPr marL="228600" indent="-228600">
              <a:buFont typeface="+mj-lt"/>
              <a:buAutoNum type="arabicPeriod"/>
            </a:pPr>
            <a:r>
              <a:rPr lang="en-US" sz="1100" baseline="0" dirty="0" smtClean="0">
                <a:latin typeface="+mn-lt"/>
              </a:rPr>
              <a:t>Update an ECOE</a:t>
            </a:r>
          </a:p>
          <a:p>
            <a:pPr marL="228600" indent="-228600">
              <a:buFont typeface="+mj-lt"/>
              <a:buAutoNum type="arabicPeriod"/>
            </a:pPr>
            <a:r>
              <a:rPr lang="en-US" sz="1100" baseline="0" dirty="0" smtClean="0">
                <a:latin typeface="+mn-lt"/>
              </a:rPr>
              <a:t>Submit Approved ECOE</a:t>
            </a:r>
          </a:p>
          <a:p>
            <a:pPr marL="228600" indent="-228600">
              <a:buFont typeface="+mj-lt"/>
              <a:buAutoNum type="arabicPeriod"/>
            </a:pPr>
            <a:r>
              <a:rPr lang="en-US" sz="1100" baseline="0" dirty="0" smtClean="0">
                <a:latin typeface="+mn-lt"/>
              </a:rPr>
              <a:t>Approve/Reject an ECOE</a:t>
            </a:r>
          </a:p>
          <a:p>
            <a:pPr marL="228600" indent="-228600">
              <a:buFont typeface="+mj-lt"/>
              <a:buAutoNum type="arabicPeriod"/>
            </a:pPr>
            <a:r>
              <a:rPr lang="en-US" sz="1100" baseline="0" dirty="0" smtClean="0"/>
              <a:t>View and Print Approved ECOEs</a:t>
            </a:r>
          </a:p>
          <a:p>
            <a:pPr marL="228600" indent="-228600">
              <a:buFont typeface="+mj-lt"/>
              <a:buAutoNum type="arabicPeriod"/>
            </a:pPr>
            <a:endParaRPr lang="en-US" baseline="0" dirty="0" smtClean="0"/>
          </a:p>
          <a:p>
            <a:pPr marL="228600" indent="-228600">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8</a:t>
            </a:fld>
            <a:endParaRPr lang="en-US"/>
          </a:p>
        </p:txBody>
      </p:sp>
    </p:spTree>
    <p:extLst>
      <p:ext uri="{BB962C8B-B14F-4D97-AF65-F5344CB8AC3E}">
        <p14:creationId xmlns:p14="http://schemas.microsoft.com/office/powerpoint/2010/main" val="361486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Recruiters must:</a:t>
            </a:r>
          </a:p>
          <a:p>
            <a:pPr marL="171450" indent="-171450">
              <a:buFont typeface="Wingdings" panose="05000000000000000000" pitchFamily="2" charset="2"/>
              <a:buChar char="ü"/>
            </a:pPr>
            <a:r>
              <a:rPr lang="en-US" sz="1100" dirty="0" smtClean="0"/>
              <a:t>Enter and encode all documents before clicking</a:t>
            </a:r>
            <a:r>
              <a:rPr lang="en-US" sz="1100" baseline="0" dirty="0" smtClean="0"/>
              <a:t> on the SUBMIT button.</a:t>
            </a:r>
          </a:p>
          <a:p>
            <a:pPr marL="171450" indent="-171450">
              <a:buFont typeface="Wingdings" panose="05000000000000000000" pitchFamily="2" charset="2"/>
              <a:buChar char="ü"/>
            </a:pPr>
            <a:endParaRPr lang="en-US" sz="1100" baseline="0" dirty="0" smtClean="0"/>
          </a:p>
          <a:p>
            <a:pPr marL="171450" indent="-171450">
              <a:buFont typeface="Wingdings" panose="05000000000000000000" pitchFamily="2" charset="2"/>
              <a:buChar char="ü"/>
            </a:pPr>
            <a:r>
              <a:rPr lang="en-US" sz="1100" baseline="0" dirty="0" smtClean="0"/>
              <a:t>A COE ID # will automatically be generated by the system.</a:t>
            </a:r>
          </a:p>
          <a:p>
            <a:pPr marL="171450" indent="-171450">
              <a:buFont typeface="Wingdings" panose="05000000000000000000" pitchFamily="2" charset="2"/>
              <a:buChar char="ü"/>
            </a:pPr>
            <a:endParaRPr lang="en-US" sz="1100" baseline="0" dirty="0" smtClean="0"/>
          </a:p>
          <a:p>
            <a:pPr marL="171450" indent="-171450">
              <a:buFont typeface="Wingdings" panose="05000000000000000000" pitchFamily="2" charset="2"/>
              <a:buChar char="ü"/>
            </a:pPr>
            <a:r>
              <a:rPr lang="en-US" sz="1100" baseline="0" dirty="0" smtClean="0"/>
              <a:t>To ensure that no data is lost click on the SAVE button after each section to avoid losing data.</a:t>
            </a:r>
          </a:p>
          <a:p>
            <a:pPr marL="171450" indent="-171450">
              <a:buFont typeface="Wingdings" panose="05000000000000000000" pitchFamily="2" charset="2"/>
              <a:buChar char="ü"/>
            </a:pPr>
            <a:endParaRPr lang="en-US" sz="1100" baseline="0" dirty="0" smtClean="0"/>
          </a:p>
          <a:p>
            <a:pPr marL="171450" indent="-171450">
              <a:buFont typeface="Wingdings" panose="05000000000000000000" pitchFamily="2" charset="2"/>
              <a:buChar char="ü"/>
            </a:pPr>
            <a:r>
              <a:rPr lang="en-US" sz="1100" baseline="0" dirty="0" smtClean="0"/>
              <a:t>Edit checks do not work while completing the ECOE.  Once you submit the COE and SDF forms the user will see edit checks at the top of the form with details on what needs to be fixed.  The recruiter may update the edit checks at that time.  </a:t>
            </a:r>
          </a:p>
          <a:p>
            <a:pPr marL="171450" indent="-171450">
              <a:buFont typeface="Wingdings" panose="05000000000000000000" pitchFamily="2" charset="2"/>
              <a:buChar char="ü"/>
            </a:pPr>
            <a:endParaRPr lang="en-US" sz="1100" baseline="0" dirty="0" smtClean="0"/>
          </a:p>
          <a:p>
            <a:pPr marL="171450" indent="-171450">
              <a:buFont typeface="Wingdings" panose="05000000000000000000" pitchFamily="2" charset="2"/>
              <a:buChar char="ü"/>
            </a:pPr>
            <a:r>
              <a:rPr lang="en-US" sz="1100" baseline="0" dirty="0" smtClean="0"/>
              <a:t>Recruiters may not make changes on submitted ECOEs</a:t>
            </a:r>
          </a:p>
          <a:p>
            <a:pPr marL="171450" indent="-171450">
              <a:buFont typeface="Wingdings" panose="05000000000000000000" pitchFamily="2" charset="2"/>
              <a:buChar char="ü"/>
            </a:pPr>
            <a:endParaRPr lang="en-US" sz="1100" baseline="0" dirty="0" smtClean="0"/>
          </a:p>
          <a:p>
            <a:pPr marL="171450" indent="-171450">
              <a:buFont typeface="Wingdings" panose="05000000000000000000" pitchFamily="2" charset="2"/>
              <a:buChar char="ü"/>
            </a:pPr>
            <a:r>
              <a:rPr lang="en-US" sz="1100" baseline="0" dirty="0" smtClean="0"/>
              <a:t>The Reviewer must reject the ECOE for the Recruiter to make necessary updates.</a:t>
            </a:r>
          </a:p>
          <a:p>
            <a:pPr marL="0" indent="0">
              <a:buFont typeface="Wingdings" panose="05000000000000000000" pitchFamily="2" charset="2"/>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9</a:t>
            </a:fld>
            <a:endParaRPr lang="en-US"/>
          </a:p>
        </p:txBody>
      </p:sp>
    </p:spTree>
    <p:extLst>
      <p:ext uri="{BB962C8B-B14F-4D97-AF65-F5344CB8AC3E}">
        <p14:creationId xmlns:p14="http://schemas.microsoft.com/office/powerpoint/2010/main" val="3139908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MET 2019-2020">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690858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31718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7"/>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362200"/>
            <a:ext cx="8229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75015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791588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332037"/>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32037"/>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043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7" y="855347"/>
            <a:ext cx="3008313" cy="1162050"/>
          </a:xfrm>
        </p:spPr>
        <p:txBody>
          <a:bodyPr anchor="b"/>
          <a:lstStyle>
            <a:lvl1pPr algn="l">
              <a:defRPr sz="2000" b="1"/>
            </a:lvl1pPr>
          </a:lstStyle>
          <a:p>
            <a:r>
              <a:rPr lang="en-US" dirty="0" smtClean="0"/>
              <a:t>Click to edit Master title style</a:t>
            </a:r>
            <a:endParaRPr lang="en-US" dirty="0"/>
          </a:p>
        </p:txBody>
      </p:sp>
      <p:sp>
        <p:nvSpPr>
          <p:cNvPr id="6" name="Content Placeholder 2"/>
          <p:cNvSpPr>
            <a:spLocks noGrp="1"/>
          </p:cNvSpPr>
          <p:nvPr>
            <p:ph idx="1"/>
          </p:nvPr>
        </p:nvSpPr>
        <p:spPr>
          <a:xfrm>
            <a:off x="3575050" y="1227846"/>
            <a:ext cx="5111750" cy="54015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half" idx="2"/>
          </p:nvPr>
        </p:nvSpPr>
        <p:spPr>
          <a:xfrm>
            <a:off x="420687" y="2135506"/>
            <a:ext cx="3008313" cy="4189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5105400"/>
            <a:ext cx="5486400" cy="567690"/>
          </a:xfrm>
        </p:spPr>
        <p:txBody>
          <a:bodyPr anchor="b"/>
          <a:lstStyle>
            <a:lvl1pPr algn="l">
              <a:defRPr sz="2000" b="1"/>
            </a:lvl1pPr>
          </a:lstStyle>
          <a:p>
            <a:r>
              <a:rPr lang="en-US" dirty="0" smtClean="0"/>
              <a:t>Click to edit Master title style</a:t>
            </a:r>
            <a:endParaRPr lang="en-US" dirty="0"/>
          </a:p>
        </p:txBody>
      </p:sp>
      <p:sp>
        <p:nvSpPr>
          <p:cNvPr id="6" name="Picture Placeholder 2"/>
          <p:cNvSpPr>
            <a:spLocks noGrp="1"/>
          </p:cNvSpPr>
          <p:nvPr>
            <p:ph type="pic" idx="1"/>
          </p:nvPr>
        </p:nvSpPr>
        <p:spPr>
          <a:xfrm>
            <a:off x="1792288" y="914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5673090"/>
            <a:ext cx="5486400" cy="803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9" name="Text Placeholder 2"/>
          <p:cNvSpPr>
            <a:spLocks noGrp="1"/>
          </p:cNvSpPr>
          <p:nvPr>
            <p:ph idx="1" hasCustomPrompt="1"/>
          </p:nvPr>
        </p:nvSpPr>
        <p:spPr>
          <a:xfrm>
            <a:off x="457200" y="1600202"/>
            <a:ext cx="8229600" cy="4525963"/>
          </a:xfrm>
          <a:prstGeom prst="rect">
            <a:avLst/>
          </a:prstGeom>
        </p:spPr>
        <p:txBody>
          <a:bodyPr vert="horz" lIns="91440" tIns="45720" rIns="91440" bIns="45720" rtlCol="0">
            <a:normAutofit/>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CDE9ED79-4603-4D07-A37A-3DB057E1F7F7}" type="slidenum">
              <a:rPr lang="en-US" smtClean="0"/>
              <a:pPr/>
              <a:t>‹#›</a:t>
            </a:fld>
            <a:endParaRPr lang="en-US" dirty="0"/>
          </a:p>
        </p:txBody>
      </p:sp>
    </p:spTree>
    <p:extLst>
      <p:ext uri="{BB962C8B-B14F-4D97-AF65-F5344CB8AC3E}">
        <p14:creationId xmlns:p14="http://schemas.microsoft.com/office/powerpoint/2010/main" val="304812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Final Slide</a:t>
            </a:r>
          </a:p>
        </p:txBody>
      </p:sp>
      <p:sp>
        <p:nvSpPr>
          <p:cNvPr id="10" name="Text Placeholder 9"/>
          <p:cNvSpPr>
            <a:spLocks noGrp="1"/>
          </p:cNvSpPr>
          <p:nvPr>
            <p:ph type="body" sz="quarter" idx="10"/>
          </p:nvPr>
        </p:nvSpPr>
        <p:spPr>
          <a:xfrm>
            <a:off x="457200" y="1600200"/>
            <a:ext cx="8229600" cy="2077492"/>
          </a:xfrm>
        </p:spPr>
        <p:txBody>
          <a:bodyPr/>
          <a:lstStyle>
            <a:lvl1pPr marL="0" indent="0">
              <a:buNone/>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1"/>
          </p:nvPr>
        </p:nvSpPr>
        <p:spPr>
          <a:xfrm>
            <a:off x="457200" y="6356352"/>
            <a:ext cx="2133600" cy="365125"/>
          </a:xfrm>
          <a:prstGeom prst="rect">
            <a:avLst/>
          </a:prstGeom>
        </p:spPr>
        <p:txBody>
          <a:bodyPr/>
          <a:lstStyle/>
          <a:p>
            <a:endParaRPr lang="en-US" dirty="0"/>
          </a:p>
        </p:txBody>
      </p:sp>
      <p:sp>
        <p:nvSpPr>
          <p:cNvPr id="4" name="Footer Placeholder 3"/>
          <p:cNvSpPr>
            <a:spLocks noGrp="1"/>
          </p:cNvSpPr>
          <p:nvPr>
            <p:ph type="ftr" sz="quarter" idx="12"/>
          </p:nvPr>
        </p:nvSpPr>
        <p:spPr>
          <a:xfrm>
            <a:off x="3124200" y="6356352"/>
            <a:ext cx="2895600" cy="365125"/>
          </a:xfrm>
          <a:prstGeom prst="rect">
            <a:avLst/>
          </a:prstGeom>
        </p:spPr>
        <p:txBody>
          <a:bodyPr/>
          <a:lstStyle/>
          <a:p>
            <a:endParaRPr lang="en-US" dirty="0"/>
          </a:p>
        </p:txBody>
      </p:sp>
      <p:sp>
        <p:nvSpPr>
          <p:cNvPr id="5" name="Slide Number Placeholder 4"/>
          <p:cNvSpPr>
            <a:spLocks noGrp="1"/>
          </p:cNvSpPr>
          <p:nvPr>
            <p:ph type="sldNum" sz="quarter" idx="13"/>
          </p:nvPr>
        </p:nvSpPr>
        <p:spPr>
          <a:xfrm>
            <a:off x="6553200" y="6356352"/>
            <a:ext cx="2133600" cy="365125"/>
          </a:xfrm>
          <a:prstGeom prst="rect">
            <a:avLst/>
          </a:prstGeom>
        </p:spPr>
        <p:txBody>
          <a:bodyPr/>
          <a:lstStyle/>
          <a:p>
            <a:fld id="{CDE9ED79-4603-4D07-A37A-3DB057E1F7F7}" type="slidenum">
              <a:rPr lang="en-US" smtClean="0"/>
              <a:pPr/>
              <a:t>‹#›</a:t>
            </a:fld>
            <a:endParaRPr lang="en-US" dirty="0"/>
          </a:p>
        </p:txBody>
      </p:sp>
    </p:spTree>
    <p:extLst>
      <p:ext uri="{BB962C8B-B14F-4D97-AF65-F5344CB8AC3E}">
        <p14:creationId xmlns:p14="http://schemas.microsoft.com/office/powerpoint/2010/main" val="266101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239963"/>
            <a:ext cx="8229600" cy="3886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3048" y="-1"/>
            <a:ext cx="9144000" cy="731837"/>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6" name="TextBox 5"/>
          <p:cNvSpPr txBox="1"/>
          <p:nvPr userDrawn="1"/>
        </p:nvSpPr>
        <p:spPr>
          <a:xfrm>
            <a:off x="5562600" y="228600"/>
            <a:ext cx="3352800" cy="338554"/>
          </a:xfrm>
          <a:prstGeom prst="rect">
            <a:avLst/>
          </a:prstGeom>
          <a:noFill/>
        </p:spPr>
        <p:txBody>
          <a:bodyPr wrap="square" rtlCol="0">
            <a:spAutoFit/>
          </a:bodyPr>
          <a:lstStyle/>
          <a:p>
            <a:pPr algn="r"/>
            <a:r>
              <a:rPr lang="en-US" sz="1600" dirty="0" smtClean="0">
                <a:solidFill>
                  <a:schemeClr val="bg1"/>
                </a:solidFill>
              </a:rPr>
              <a:t>“Migrant Today,</a:t>
            </a:r>
            <a:r>
              <a:rPr lang="en-US" sz="1600" baseline="0" dirty="0" smtClean="0">
                <a:solidFill>
                  <a:schemeClr val="bg1"/>
                </a:solidFill>
              </a:rPr>
              <a:t> Leader Tomorrow”</a:t>
            </a:r>
            <a:endParaRPr lang="en-US" sz="1600" dirty="0">
              <a:solidFill>
                <a:schemeClr val="bg1"/>
              </a:solidFill>
            </a:endParaRPr>
          </a:p>
        </p:txBody>
      </p:sp>
      <p:pic>
        <p:nvPicPr>
          <p:cNvPr id="7" name="Picture 6"/>
          <p:cNvPicPr>
            <a:picLocks noChangeAspect="1"/>
          </p:cNvPicPr>
          <p:nvPr userDrawn="1"/>
        </p:nvPicPr>
        <p:blipFill>
          <a:blip r:embed="rId11">
            <a:biLevel thresh="25000"/>
            <a:extLst>
              <a:ext uri="{28A0092B-C50C-407E-A947-70E740481C1C}">
                <a14:useLocalDpi xmlns:a14="http://schemas.microsoft.com/office/drawing/2010/main" val="0"/>
              </a:ext>
            </a:extLst>
          </a:blip>
          <a:stretch>
            <a:fillRect/>
          </a:stretch>
        </p:blipFill>
        <p:spPr>
          <a:xfrm>
            <a:off x="5257800" y="214997"/>
            <a:ext cx="365760" cy="365760"/>
          </a:xfrm>
          <a:prstGeom prst="rect">
            <a:avLst/>
          </a:prstGeom>
        </p:spPr>
      </p:pic>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83" r:id="rId2"/>
    <p:sldLayoutId id="2147483671" r:id="rId3"/>
    <p:sldLayoutId id="2147483672" r:id="rId4"/>
    <p:sldLayoutId id="2147483673" r:id="rId5"/>
    <p:sldLayoutId id="2147483677" r:id="rId6"/>
    <p:sldLayoutId id="2147483678" r:id="rId7"/>
    <p:sldLayoutId id="2147483679" r:id="rId8"/>
    <p:sldLayoutId id="2147483680"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6337300"/>
          </a:xfrm>
          <a:prstGeom prst="rect">
            <a:avLst/>
          </a:prstGeom>
        </p:spPr>
      </p:pic>
      <p:sp>
        <p:nvSpPr>
          <p:cNvPr id="9" name="Rectangle 8"/>
          <p:cNvSpPr/>
          <p:nvPr/>
        </p:nvSpPr>
        <p:spPr>
          <a:xfrm>
            <a:off x="0" y="685800"/>
            <a:ext cx="4572000" cy="6337300"/>
          </a:xfrm>
          <a:prstGeom prst="rect">
            <a:avLst/>
          </a:prstGeom>
          <a:solidFill>
            <a:schemeClr val="bg1">
              <a:alpha val="5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346075"/>
            <a:endParaRPr lang="en-US" sz="3200" b="1" dirty="0" smtClean="0">
              <a:solidFill>
                <a:schemeClr val="tx1">
                  <a:lumMod val="75000"/>
                  <a:lumOff val="25000"/>
                </a:schemeClr>
              </a:solidFill>
              <a:latin typeface="Arial" pitchFamily="34" charset="0"/>
              <a:cs typeface="Arial" pitchFamily="34" charset="0"/>
            </a:endParaRPr>
          </a:p>
          <a:p>
            <a:pPr marL="346075" algn="ctr"/>
            <a:r>
              <a:rPr lang="en-US" sz="3200" dirty="0" smtClean="0">
                <a:solidFill>
                  <a:srgbClr val="005F86"/>
                </a:solidFill>
                <a:latin typeface="Arial" pitchFamily="34" charset="0"/>
                <a:cs typeface="Arial" pitchFamily="34" charset="0"/>
              </a:rPr>
              <a:t> </a:t>
            </a:r>
            <a:endParaRPr lang="en-US" sz="4400" dirty="0" smtClean="0">
              <a:solidFill>
                <a:srgbClr val="005F86"/>
              </a:solidFill>
              <a:latin typeface="Arial" pitchFamily="34" charset="0"/>
              <a:cs typeface="Arial" pitchFamily="34" charset="0"/>
            </a:endParaRPr>
          </a:p>
          <a:p>
            <a:pPr algn="ctr"/>
            <a:endParaRPr lang="en-US" dirty="0">
              <a:solidFill>
                <a:srgbClr val="005F86"/>
              </a:solidFill>
              <a:latin typeface="Arial"/>
              <a:cs typeface="Arial"/>
            </a:endParaRPr>
          </a:p>
        </p:txBody>
      </p:sp>
      <p:sp>
        <p:nvSpPr>
          <p:cNvPr id="2" name="TextBox 1"/>
          <p:cNvSpPr txBox="1"/>
          <p:nvPr/>
        </p:nvSpPr>
        <p:spPr>
          <a:xfrm>
            <a:off x="0" y="6172200"/>
            <a:ext cx="4584700" cy="461665"/>
          </a:xfrm>
          <a:prstGeom prst="rect">
            <a:avLst/>
          </a:prstGeom>
          <a:noFill/>
        </p:spPr>
        <p:txBody>
          <a:bodyPr wrap="square" rtlCol="0">
            <a:spAutoFit/>
          </a:bodyPr>
          <a:lstStyle/>
          <a:p>
            <a:pPr algn="ctr"/>
            <a:r>
              <a:rPr lang="en-US" sz="1200" b="1" dirty="0" smtClean="0"/>
              <a:t>AMET Conference | San Antonio Omni at the Colonnade| November 6,7 &amp; 8, 2019</a:t>
            </a:r>
            <a:endParaRPr lang="en-US" sz="1200" b="1" dirty="0"/>
          </a:p>
        </p:txBody>
      </p:sp>
      <p:sp>
        <p:nvSpPr>
          <p:cNvPr id="4" name="TextBox 3"/>
          <p:cNvSpPr txBox="1"/>
          <p:nvPr/>
        </p:nvSpPr>
        <p:spPr>
          <a:xfrm>
            <a:off x="457200" y="1066800"/>
            <a:ext cx="3124200" cy="2123658"/>
          </a:xfrm>
          <a:prstGeom prst="rect">
            <a:avLst/>
          </a:prstGeom>
          <a:noFill/>
        </p:spPr>
        <p:txBody>
          <a:bodyPr wrap="square" rtlCol="0">
            <a:spAutoFit/>
          </a:bodyPr>
          <a:lstStyle/>
          <a:p>
            <a:pPr marL="346075" algn="ctr"/>
            <a:endParaRPr lang="en-US" b="1" dirty="0">
              <a:solidFill>
                <a:schemeClr val="tx1">
                  <a:lumMod val="75000"/>
                  <a:lumOff val="25000"/>
                </a:schemeClr>
              </a:solidFill>
              <a:latin typeface="Arial" pitchFamily="34" charset="0"/>
              <a:cs typeface="Arial" pitchFamily="34" charset="0"/>
            </a:endParaRPr>
          </a:p>
          <a:p>
            <a:pPr marL="346075" algn="ctr"/>
            <a:r>
              <a:rPr lang="en-US" sz="3600" b="1" dirty="0">
                <a:solidFill>
                  <a:schemeClr val="tx1">
                    <a:lumMod val="75000"/>
                    <a:lumOff val="25000"/>
                  </a:schemeClr>
                </a:solidFill>
                <a:latin typeface="Arial" pitchFamily="34" charset="0"/>
                <a:cs typeface="Arial" pitchFamily="34" charset="0"/>
              </a:rPr>
              <a:t>NGS/MSIX ACADEMY</a:t>
            </a:r>
          </a:p>
          <a:p>
            <a:endParaRPr lang="en-US" sz="3600" dirty="0"/>
          </a:p>
        </p:txBody>
      </p:sp>
    </p:spTree>
    <p:extLst>
      <p:ext uri="{BB962C8B-B14F-4D97-AF65-F5344CB8AC3E}">
        <p14:creationId xmlns:p14="http://schemas.microsoft.com/office/powerpoint/2010/main" val="8670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p:cNvSpPr/>
          <p:nvPr/>
        </p:nvSpPr>
        <p:spPr>
          <a:xfrm>
            <a:off x="0" y="609600"/>
            <a:ext cx="9144000" cy="6248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4800" b="1" dirty="0" smtClean="0">
              <a:solidFill>
                <a:srgbClr val="C6531F"/>
              </a:solidFill>
              <a:latin typeface="Arial" pitchFamily="34" charset="0"/>
              <a:cs typeface="Arial" pitchFamily="34" charset="0"/>
            </a:endParaRPr>
          </a:p>
          <a:p>
            <a:pPr algn="ctr"/>
            <a:endParaRPr lang="en-US" dirty="0">
              <a:solidFill>
                <a:srgbClr val="005F86"/>
              </a:solidFill>
              <a:latin typeface="Arial"/>
              <a:cs typeface="Arial"/>
            </a:endParaRPr>
          </a:p>
        </p:txBody>
      </p:sp>
      <p:sp>
        <p:nvSpPr>
          <p:cNvPr id="11" name="Rectangle 10"/>
          <p:cNvSpPr/>
          <p:nvPr/>
        </p:nvSpPr>
        <p:spPr>
          <a:xfrm>
            <a:off x="609600" y="1295400"/>
            <a:ext cx="8001000" cy="457200"/>
          </a:xfrm>
          <a:prstGeom prst="rect">
            <a:avLst/>
          </a:prstGeom>
          <a:solidFill>
            <a:schemeClr val="accent1">
              <a:lumMod val="75000"/>
            </a:schemeClr>
          </a:solidFill>
          <a:ln>
            <a:solidFill>
              <a:srgbClr val="005F86"/>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smtClean="0">
                <a:solidFill>
                  <a:schemeClr val="bg1"/>
                </a:solidFill>
                <a:latin typeface="Arial" pitchFamily="34" charset="0"/>
                <a:cs typeface="Arial" pitchFamily="34" charset="0"/>
              </a:rPr>
              <a:t>How does a Recruiter view submitted ECOEs?</a:t>
            </a:r>
          </a:p>
          <a:p>
            <a:pPr algn="ctr"/>
            <a:endParaRPr lang="en-US" dirty="0">
              <a:solidFill>
                <a:srgbClr val="005F86"/>
              </a:solidFill>
              <a:latin typeface="Arial"/>
              <a:cs typeface="Arial"/>
            </a:endParaRPr>
          </a:p>
        </p:txBody>
      </p:sp>
      <p:pic>
        <p:nvPicPr>
          <p:cNvPr id="7" name="Google Shape;255;p41"/>
          <p:cNvPicPr preferRelativeResize="0"/>
          <p:nvPr/>
        </p:nvPicPr>
        <p:blipFill>
          <a:blip r:embed="rId3">
            <a:alphaModFix/>
          </a:blip>
          <a:stretch>
            <a:fillRect/>
          </a:stretch>
        </p:blipFill>
        <p:spPr>
          <a:xfrm>
            <a:off x="609600" y="2057400"/>
            <a:ext cx="8039100" cy="1905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32536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p:cNvSpPr/>
          <p:nvPr/>
        </p:nvSpPr>
        <p:spPr>
          <a:xfrm>
            <a:off x="0" y="609600"/>
            <a:ext cx="9144000" cy="6248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4800" b="1" dirty="0" smtClean="0">
              <a:solidFill>
                <a:srgbClr val="C6531F"/>
              </a:solidFill>
              <a:latin typeface="Arial" pitchFamily="34" charset="0"/>
              <a:cs typeface="Arial" pitchFamily="34" charset="0"/>
            </a:endParaRPr>
          </a:p>
          <a:p>
            <a:pPr algn="ctr"/>
            <a:endParaRPr lang="en-US" dirty="0">
              <a:solidFill>
                <a:srgbClr val="005F86"/>
              </a:solidFill>
              <a:latin typeface="Arial"/>
              <a:cs typeface="Arial"/>
            </a:endParaRPr>
          </a:p>
        </p:txBody>
      </p:sp>
      <p:sp>
        <p:nvSpPr>
          <p:cNvPr id="8" name="Rectangle 7"/>
          <p:cNvSpPr/>
          <p:nvPr/>
        </p:nvSpPr>
        <p:spPr>
          <a:xfrm>
            <a:off x="533400" y="1219200"/>
            <a:ext cx="8153400" cy="457200"/>
          </a:xfrm>
          <a:prstGeom prst="rect">
            <a:avLst/>
          </a:prstGeom>
          <a:solidFill>
            <a:schemeClr val="accent1">
              <a:lumMod val="75000"/>
            </a:schemeClr>
          </a:solidFill>
          <a:ln>
            <a:solidFill>
              <a:srgbClr val="005F86"/>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smtClean="0">
                <a:solidFill>
                  <a:schemeClr val="bg1"/>
                </a:solidFill>
                <a:latin typeface="Arial" pitchFamily="34" charset="0"/>
                <a:cs typeface="Arial" pitchFamily="34" charset="0"/>
              </a:rPr>
              <a:t>How does a Reviewer/Approver view ECOEs that need approval?</a:t>
            </a:r>
            <a:endParaRPr lang="en-US" sz="2000" b="1" dirty="0">
              <a:solidFill>
                <a:schemeClr val="bg1"/>
              </a:solidFill>
              <a:latin typeface="Arial" pitchFamily="34" charset="0"/>
              <a:cs typeface="Arial" pitchFamily="34" charset="0"/>
            </a:endParaRPr>
          </a:p>
          <a:p>
            <a:endParaRPr lang="en-US" sz="2000" b="1" dirty="0">
              <a:solidFill>
                <a:schemeClr val="bg1"/>
              </a:solidFill>
              <a:latin typeface="Arial" pitchFamily="34" charset="0"/>
              <a:cs typeface="Arial" pitchFamily="34" charset="0"/>
            </a:endParaRPr>
          </a:p>
        </p:txBody>
      </p:sp>
      <p:pic>
        <p:nvPicPr>
          <p:cNvPr id="11" name="Google Shape;262;p42"/>
          <p:cNvPicPr preferRelativeResize="0"/>
          <p:nvPr/>
        </p:nvPicPr>
        <p:blipFill rotWithShape="1">
          <a:blip r:embed="rId3">
            <a:alphaModFix/>
          </a:blip>
          <a:srcRect b="7689"/>
          <a:stretch/>
        </p:blipFill>
        <p:spPr>
          <a:xfrm>
            <a:off x="609600" y="1981200"/>
            <a:ext cx="8153400" cy="1295400"/>
          </a:xfrm>
          <a:prstGeom prst="rect">
            <a:avLst/>
          </a:prstGeom>
          <a:noFill/>
          <a:ln>
            <a:noFill/>
          </a:ln>
        </p:spPr>
      </p:pic>
      <p:sp>
        <p:nvSpPr>
          <p:cNvPr id="2" name="TextBox 1"/>
          <p:cNvSpPr txBox="1"/>
          <p:nvPr/>
        </p:nvSpPr>
        <p:spPr>
          <a:xfrm>
            <a:off x="609600" y="3276600"/>
            <a:ext cx="8382000" cy="2431435"/>
          </a:xfrm>
          <a:prstGeom prst="rect">
            <a:avLst/>
          </a:prstGeom>
          <a:noFill/>
        </p:spPr>
        <p:txBody>
          <a:bodyPr wrap="square" rtlCol="0">
            <a:spAutoFit/>
          </a:bodyPr>
          <a:lstStyle/>
          <a:p>
            <a:pPr marL="342900" indent="-342900">
              <a:buFont typeface="Wingdings" panose="05000000000000000000" pitchFamily="2" charset="2"/>
              <a:buChar char="§"/>
            </a:pPr>
            <a:endParaRPr lang="en-US" dirty="0" smtClean="0"/>
          </a:p>
          <a:p>
            <a:pPr marL="342900" indent="-342900">
              <a:buFont typeface="Wingdings" panose="05000000000000000000" pitchFamily="2" charset="2"/>
              <a:buChar char="§"/>
            </a:pPr>
            <a:r>
              <a:rPr lang="en-US" sz="2000" dirty="0" smtClean="0">
                <a:solidFill>
                  <a:schemeClr val="tx1">
                    <a:lumMod val="75000"/>
                    <a:lumOff val="25000"/>
                  </a:schemeClr>
                </a:solidFill>
              </a:rPr>
              <a:t>The Approve ECOEs link appears when there are COEs to approve.</a:t>
            </a:r>
          </a:p>
          <a:p>
            <a:pPr marL="342900" indent="-342900">
              <a:buFont typeface="Wingdings" panose="05000000000000000000" pitchFamily="2" charset="2"/>
              <a:buChar char="§"/>
            </a:pPr>
            <a:r>
              <a:rPr lang="en-US" sz="2000" dirty="0" smtClean="0">
                <a:solidFill>
                  <a:schemeClr val="tx1">
                    <a:lumMod val="75000"/>
                    <a:lumOff val="25000"/>
                  </a:schemeClr>
                </a:solidFill>
              </a:rPr>
              <a:t>If there are no ECOEs to approve the link will not be displayed.</a:t>
            </a:r>
          </a:p>
          <a:p>
            <a:pPr marL="342900" indent="-342900">
              <a:buFont typeface="Wingdings" panose="05000000000000000000" pitchFamily="2" charset="2"/>
              <a:buChar char="§"/>
            </a:pPr>
            <a:r>
              <a:rPr lang="en-US" sz="2000" dirty="0" smtClean="0">
                <a:solidFill>
                  <a:schemeClr val="tx1">
                    <a:lumMod val="75000"/>
                    <a:lumOff val="25000"/>
                  </a:schemeClr>
                </a:solidFill>
              </a:rPr>
              <a:t>Approvers can make corrections</a:t>
            </a:r>
          </a:p>
          <a:p>
            <a:pPr marL="342900" indent="-342900">
              <a:buFont typeface="Wingdings" panose="05000000000000000000" pitchFamily="2" charset="2"/>
              <a:buChar char="§"/>
            </a:pPr>
            <a:r>
              <a:rPr lang="en-US" sz="2000" dirty="0" smtClean="0">
                <a:solidFill>
                  <a:schemeClr val="tx1">
                    <a:lumMod val="75000"/>
                    <a:lumOff val="25000"/>
                  </a:schemeClr>
                </a:solidFill>
              </a:rPr>
              <a:t>Once approved the Recruiter can look up the ECOE.</a:t>
            </a:r>
          </a:p>
          <a:p>
            <a:endParaRPr lang="en-US" dirty="0" smtClean="0"/>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104081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p:cNvSpPr/>
          <p:nvPr/>
        </p:nvSpPr>
        <p:spPr>
          <a:xfrm>
            <a:off x="0" y="609600"/>
            <a:ext cx="9144000" cy="6248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4800" b="1" dirty="0" smtClean="0">
              <a:solidFill>
                <a:srgbClr val="C6531F"/>
              </a:solidFill>
              <a:latin typeface="Arial" pitchFamily="34" charset="0"/>
              <a:cs typeface="Arial" pitchFamily="34" charset="0"/>
            </a:endParaRPr>
          </a:p>
          <a:p>
            <a:pPr algn="ctr"/>
            <a:endParaRPr lang="en-US" dirty="0">
              <a:solidFill>
                <a:srgbClr val="005F86"/>
              </a:solidFill>
              <a:latin typeface="Arial"/>
              <a:cs typeface="Arial"/>
            </a:endParaRPr>
          </a:p>
        </p:txBody>
      </p:sp>
      <p:sp>
        <p:nvSpPr>
          <p:cNvPr id="8" name="Rectangle 7"/>
          <p:cNvSpPr/>
          <p:nvPr/>
        </p:nvSpPr>
        <p:spPr>
          <a:xfrm>
            <a:off x="533400" y="1076027"/>
            <a:ext cx="8001000" cy="457200"/>
          </a:xfrm>
          <a:prstGeom prst="rect">
            <a:avLst/>
          </a:prstGeom>
          <a:solidFill>
            <a:schemeClr val="accent1">
              <a:lumMod val="75000"/>
            </a:schemeClr>
          </a:solidFill>
          <a:ln>
            <a:solidFill>
              <a:srgbClr val="005F86"/>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smtClean="0">
                <a:solidFill>
                  <a:schemeClr val="bg1"/>
                </a:solidFill>
                <a:latin typeface="Arial" pitchFamily="34" charset="0"/>
                <a:cs typeface="Arial" pitchFamily="34" charset="0"/>
              </a:rPr>
              <a:t>ECOE INFORMATION:</a:t>
            </a:r>
            <a:endParaRPr lang="en-US" sz="2000" b="1" dirty="0">
              <a:solidFill>
                <a:schemeClr val="bg1"/>
              </a:solidFill>
              <a:latin typeface="Arial" pitchFamily="34" charset="0"/>
              <a:cs typeface="Arial" pitchFamily="34" charset="0"/>
            </a:endParaRPr>
          </a:p>
          <a:p>
            <a:endParaRPr lang="en-US" sz="2000" b="1" dirty="0">
              <a:solidFill>
                <a:schemeClr val="bg1"/>
              </a:solidFill>
              <a:latin typeface="Arial" pitchFamily="34" charset="0"/>
              <a:cs typeface="Arial" pitchFamily="34" charset="0"/>
            </a:endParaRPr>
          </a:p>
        </p:txBody>
      </p:sp>
      <p:sp>
        <p:nvSpPr>
          <p:cNvPr id="2" name="TextBox 1"/>
          <p:cNvSpPr txBox="1"/>
          <p:nvPr/>
        </p:nvSpPr>
        <p:spPr>
          <a:xfrm>
            <a:off x="533400" y="1676400"/>
            <a:ext cx="8153400" cy="2246769"/>
          </a:xfrm>
          <a:prstGeom prst="rect">
            <a:avLst/>
          </a:prstGeom>
          <a:noFill/>
        </p:spPr>
        <p:txBody>
          <a:bodyPr wrap="square" rtlCol="0">
            <a:spAutoFit/>
          </a:bodyPr>
          <a:lstStyle/>
          <a:p>
            <a:pPr marL="342900" indent="-342900">
              <a:buFont typeface="Wingdings" panose="05000000000000000000" pitchFamily="2" charset="2"/>
              <a:buChar char="§"/>
            </a:pPr>
            <a:r>
              <a:rPr lang="en-US" sz="2000" dirty="0" smtClean="0">
                <a:solidFill>
                  <a:schemeClr val="tx1">
                    <a:lumMod val="75000"/>
                    <a:lumOff val="25000"/>
                  </a:schemeClr>
                </a:solidFill>
              </a:rPr>
              <a:t>The ECOE is the paper version of the COE.</a:t>
            </a:r>
            <a:endParaRPr lang="en-US" sz="2000" dirty="0">
              <a:solidFill>
                <a:schemeClr val="tx1">
                  <a:lumMod val="75000"/>
                  <a:lumOff val="25000"/>
                </a:schemeClr>
              </a:solidFill>
            </a:endParaRPr>
          </a:p>
          <a:p>
            <a:pPr marL="342900" indent="-342900">
              <a:buFont typeface="Wingdings" panose="05000000000000000000" pitchFamily="2" charset="2"/>
              <a:buChar char="§"/>
            </a:pPr>
            <a:r>
              <a:rPr lang="en-US" sz="2000" dirty="0" smtClean="0">
                <a:solidFill>
                  <a:schemeClr val="tx1">
                    <a:lumMod val="75000"/>
                    <a:lumOff val="25000"/>
                  </a:schemeClr>
                </a:solidFill>
              </a:rPr>
              <a:t>The ECOE fields may look different from the paper copy COE.</a:t>
            </a:r>
          </a:p>
          <a:p>
            <a:pPr marL="342900" indent="-342900">
              <a:buFont typeface="Wingdings" panose="05000000000000000000" pitchFamily="2" charset="2"/>
              <a:buChar char="§"/>
            </a:pPr>
            <a:r>
              <a:rPr lang="en-US" sz="2000" dirty="0" smtClean="0">
                <a:solidFill>
                  <a:schemeClr val="tx1">
                    <a:lumMod val="75000"/>
                    <a:lumOff val="25000"/>
                  </a:schemeClr>
                </a:solidFill>
              </a:rPr>
              <a:t>District can print a copy that will be used as the auditable copy.</a:t>
            </a:r>
          </a:p>
          <a:p>
            <a:pPr marL="342900" indent="-342900">
              <a:buFont typeface="Wingdings" panose="05000000000000000000" pitchFamily="2" charset="2"/>
              <a:buChar char="§"/>
            </a:pPr>
            <a:r>
              <a:rPr lang="en-US" sz="2000" dirty="0" smtClean="0">
                <a:solidFill>
                  <a:schemeClr val="tx1">
                    <a:lumMod val="75000"/>
                    <a:lumOff val="25000"/>
                  </a:schemeClr>
                </a:solidFill>
              </a:rPr>
              <a:t>If a mistake is found, updates, changes or corrections will follow the ID &amp; R manual guidance and be made on NGS as well as on the paper copy.</a:t>
            </a:r>
          </a:p>
          <a:p>
            <a:pPr marL="342900" indent="-342900">
              <a:buFont typeface="Wingdings" panose="05000000000000000000" pitchFamily="2" charset="2"/>
              <a:buChar char="§"/>
            </a:pPr>
            <a:r>
              <a:rPr lang="en-US" sz="2000" dirty="0" smtClean="0">
                <a:solidFill>
                  <a:schemeClr val="tx1">
                    <a:lumMod val="75000"/>
                    <a:lumOff val="25000"/>
                  </a:schemeClr>
                </a:solidFill>
              </a:rPr>
              <a:t>All changes made to the COE need to match on NGS.</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508032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p:cNvSpPr/>
          <p:nvPr/>
        </p:nvSpPr>
        <p:spPr>
          <a:xfrm>
            <a:off x="0" y="609600"/>
            <a:ext cx="9144000" cy="6248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4800" b="1" dirty="0" smtClean="0">
              <a:solidFill>
                <a:srgbClr val="C6531F"/>
              </a:solidFill>
              <a:latin typeface="Arial" pitchFamily="34" charset="0"/>
              <a:cs typeface="Arial" pitchFamily="34" charset="0"/>
            </a:endParaRPr>
          </a:p>
          <a:p>
            <a:pPr algn="ctr"/>
            <a:endParaRPr lang="en-US" dirty="0">
              <a:solidFill>
                <a:srgbClr val="005F86"/>
              </a:solidFill>
              <a:latin typeface="Arial"/>
              <a:cs typeface="Arial"/>
            </a:endParaRPr>
          </a:p>
        </p:txBody>
      </p:sp>
      <p:sp>
        <p:nvSpPr>
          <p:cNvPr id="8" name="Rectangle 7"/>
          <p:cNvSpPr/>
          <p:nvPr/>
        </p:nvSpPr>
        <p:spPr>
          <a:xfrm>
            <a:off x="685800" y="1143000"/>
            <a:ext cx="8001000" cy="457200"/>
          </a:xfrm>
          <a:prstGeom prst="rect">
            <a:avLst/>
          </a:prstGeom>
          <a:solidFill>
            <a:schemeClr val="accent1">
              <a:lumMod val="75000"/>
            </a:schemeClr>
          </a:solidFill>
          <a:ln>
            <a:solidFill>
              <a:srgbClr val="005F86"/>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b="1" dirty="0" smtClean="0">
                <a:solidFill>
                  <a:schemeClr val="bg1"/>
                </a:solidFill>
                <a:latin typeface="Arial" pitchFamily="34" charset="0"/>
                <a:cs typeface="Arial" pitchFamily="34" charset="0"/>
              </a:rPr>
              <a:t>ENROLLING STUDENT(S) USING THE ECOE PROCESS.</a:t>
            </a:r>
            <a:endParaRPr lang="en-US" sz="2000" b="1" dirty="0">
              <a:solidFill>
                <a:schemeClr val="bg1"/>
              </a:solidFill>
              <a:latin typeface="Arial" pitchFamily="34" charset="0"/>
              <a:cs typeface="Arial" pitchFamily="34" charset="0"/>
            </a:endParaRPr>
          </a:p>
        </p:txBody>
      </p:sp>
      <p:sp>
        <p:nvSpPr>
          <p:cNvPr id="2" name="TextBox 1"/>
          <p:cNvSpPr txBox="1"/>
          <p:nvPr/>
        </p:nvSpPr>
        <p:spPr>
          <a:xfrm>
            <a:off x="4267200" y="2362200"/>
            <a:ext cx="4724400" cy="1877437"/>
          </a:xfrm>
          <a:prstGeom prst="rect">
            <a:avLst/>
          </a:prstGeom>
          <a:noFill/>
        </p:spPr>
        <p:txBody>
          <a:bodyPr wrap="square" rtlCol="0">
            <a:spAutoFit/>
          </a:bodyPr>
          <a:lstStyle/>
          <a:p>
            <a:pPr lvl="0">
              <a:spcBef>
                <a:spcPts val="0"/>
              </a:spcBef>
              <a:spcAft>
                <a:spcPts val="0"/>
              </a:spcAft>
            </a:pPr>
            <a:r>
              <a:rPr lang="en-US" sz="2000" b="1" dirty="0" smtClean="0">
                <a:solidFill>
                  <a:schemeClr val="tx1">
                    <a:lumMod val="75000"/>
                    <a:lumOff val="25000"/>
                  </a:schemeClr>
                </a:solidFill>
              </a:rPr>
              <a:t>Scenario # 1 </a:t>
            </a:r>
            <a:endParaRPr lang="en-US" sz="2000" dirty="0" smtClean="0">
              <a:solidFill>
                <a:schemeClr val="tx1">
                  <a:lumMod val="75000"/>
                  <a:lumOff val="25000"/>
                </a:schemeClr>
              </a:solidFill>
            </a:endParaRPr>
          </a:p>
          <a:p>
            <a:pPr lvl="0">
              <a:spcBef>
                <a:spcPts val="0"/>
              </a:spcBef>
              <a:spcAft>
                <a:spcPts val="0"/>
              </a:spcAft>
            </a:pPr>
            <a:endParaRPr lang="en-US" sz="2000" dirty="0">
              <a:solidFill>
                <a:schemeClr val="tx1">
                  <a:lumMod val="75000"/>
                  <a:lumOff val="25000"/>
                </a:schemeClr>
              </a:solidFill>
            </a:endParaRPr>
          </a:p>
          <a:p>
            <a:pPr lvl="0">
              <a:spcBef>
                <a:spcPts val="0"/>
              </a:spcBef>
              <a:spcAft>
                <a:spcPts val="0"/>
              </a:spcAft>
            </a:pPr>
            <a:r>
              <a:rPr lang="en-US" sz="2000" dirty="0" smtClean="0">
                <a:solidFill>
                  <a:schemeClr val="tx1">
                    <a:lumMod val="75000"/>
                    <a:lumOff val="25000"/>
                  </a:schemeClr>
                </a:solidFill>
              </a:rPr>
              <a:t>A COE for a newly identified family with qualifying students to enroll in the MEP</a:t>
            </a:r>
            <a:r>
              <a:rPr lang="en-US" sz="3600" dirty="0"/>
              <a:t>	</a:t>
            </a:r>
            <a:r>
              <a:rPr lang="en-US" dirty="0"/>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133600"/>
            <a:ext cx="3162300" cy="26574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973882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p:cNvSpPr/>
          <p:nvPr/>
        </p:nvSpPr>
        <p:spPr>
          <a:xfrm>
            <a:off x="0" y="609600"/>
            <a:ext cx="9144000" cy="6248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4800" b="1" dirty="0" smtClean="0">
              <a:solidFill>
                <a:srgbClr val="C6531F"/>
              </a:solidFill>
              <a:latin typeface="Arial" pitchFamily="34" charset="0"/>
              <a:cs typeface="Arial" pitchFamily="34" charset="0"/>
            </a:endParaRPr>
          </a:p>
          <a:p>
            <a:pPr algn="ctr"/>
            <a:endParaRPr lang="en-US" dirty="0">
              <a:solidFill>
                <a:srgbClr val="005F86"/>
              </a:solidFill>
              <a:latin typeface="Arial"/>
              <a:cs typeface="Aria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81200"/>
            <a:ext cx="3352800" cy="2590800"/>
          </a:xfrm>
          <a:prstGeom prst="rect">
            <a:avLst/>
          </a:prstGeom>
          <a:ln>
            <a:noFill/>
          </a:ln>
          <a:effectLst>
            <a:outerShdw blurRad="190500" algn="tl" rotWithShape="0">
              <a:srgbClr val="000000">
                <a:alpha val="70000"/>
              </a:srgbClr>
            </a:outerShdw>
          </a:effectLst>
        </p:spPr>
      </p:pic>
      <p:sp>
        <p:nvSpPr>
          <p:cNvPr id="7" name="TextBox 6"/>
          <p:cNvSpPr txBox="1"/>
          <p:nvPr/>
        </p:nvSpPr>
        <p:spPr>
          <a:xfrm>
            <a:off x="4241800" y="2469704"/>
            <a:ext cx="4648200" cy="1923604"/>
          </a:xfrm>
          <a:prstGeom prst="rect">
            <a:avLst/>
          </a:prstGeom>
          <a:noFill/>
        </p:spPr>
        <p:txBody>
          <a:bodyPr wrap="square" rtlCol="0">
            <a:spAutoFit/>
          </a:bodyPr>
          <a:lstStyle/>
          <a:p>
            <a:pPr lvl="0">
              <a:spcBef>
                <a:spcPts val="0"/>
              </a:spcBef>
              <a:spcAft>
                <a:spcPts val="0"/>
              </a:spcAft>
            </a:pPr>
            <a:r>
              <a:rPr lang="en-US" sz="2000" b="1" dirty="0" smtClean="0">
                <a:solidFill>
                  <a:schemeClr val="tx1">
                    <a:lumMod val="75000"/>
                    <a:lumOff val="25000"/>
                  </a:schemeClr>
                </a:solidFill>
              </a:rPr>
              <a:t>Scenario # 2</a:t>
            </a:r>
            <a:endParaRPr lang="en-US" sz="2000" dirty="0" smtClean="0">
              <a:solidFill>
                <a:schemeClr val="tx1">
                  <a:lumMod val="75000"/>
                  <a:lumOff val="25000"/>
                </a:schemeClr>
              </a:solidFill>
            </a:endParaRPr>
          </a:p>
          <a:p>
            <a:pPr lvl="0" algn="ctr">
              <a:spcBef>
                <a:spcPts val="900"/>
              </a:spcBef>
              <a:spcAft>
                <a:spcPts val="0"/>
              </a:spcAft>
            </a:pPr>
            <a:endParaRPr lang="en-US" sz="2000" dirty="0" smtClean="0">
              <a:solidFill>
                <a:schemeClr val="tx1">
                  <a:lumMod val="75000"/>
                  <a:lumOff val="25000"/>
                </a:schemeClr>
              </a:solidFill>
            </a:endParaRPr>
          </a:p>
          <a:p>
            <a:pPr lvl="0">
              <a:spcBef>
                <a:spcPts val="900"/>
              </a:spcBef>
              <a:spcAft>
                <a:spcPts val="0"/>
              </a:spcAft>
            </a:pPr>
            <a:r>
              <a:rPr lang="en-US" sz="2000" dirty="0" smtClean="0">
                <a:solidFill>
                  <a:schemeClr val="tx1">
                    <a:lumMod val="75000"/>
                    <a:lumOff val="25000"/>
                  </a:schemeClr>
                </a:solidFill>
              </a:rPr>
              <a:t>A </a:t>
            </a:r>
            <a:r>
              <a:rPr lang="en-US" sz="2000" dirty="0">
                <a:solidFill>
                  <a:schemeClr val="tx1">
                    <a:lumMod val="75000"/>
                    <a:lumOff val="25000"/>
                  </a:schemeClr>
                </a:solidFill>
              </a:rPr>
              <a:t>COE for an existing </a:t>
            </a:r>
            <a:r>
              <a:rPr lang="en-US" sz="2000" dirty="0" smtClean="0">
                <a:solidFill>
                  <a:schemeClr val="tx1">
                    <a:lumMod val="75000"/>
                    <a:lumOff val="25000"/>
                  </a:schemeClr>
                </a:solidFill>
              </a:rPr>
              <a:t>family </a:t>
            </a:r>
            <a:r>
              <a:rPr lang="en-US" sz="2000" dirty="0">
                <a:solidFill>
                  <a:schemeClr val="tx1">
                    <a:lumMod val="75000"/>
                    <a:lumOff val="25000"/>
                  </a:schemeClr>
                </a:solidFill>
              </a:rPr>
              <a:t>who continues to have eligibility </a:t>
            </a:r>
            <a:r>
              <a:rPr lang="en-US" sz="2000" dirty="0"/>
              <a:t>	</a:t>
            </a:r>
            <a:r>
              <a:rPr lang="en-US" dirty="0" smtClean="0"/>
              <a:t>	</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469704"/>
            <a:ext cx="3352800" cy="2590800"/>
          </a:xfrm>
          <a:prstGeom prst="rect">
            <a:avLst/>
          </a:prstGeom>
          <a:ln>
            <a:noFill/>
          </a:ln>
          <a:effectLst>
            <a:outerShdw blurRad="190500" algn="tl" rotWithShape="0">
              <a:srgbClr val="000000">
                <a:alpha val="70000"/>
              </a:srgbClr>
            </a:outerShdw>
          </a:effectLst>
        </p:spPr>
      </p:pic>
      <p:sp>
        <p:nvSpPr>
          <p:cNvPr id="11" name="Rectangle 10"/>
          <p:cNvSpPr/>
          <p:nvPr/>
        </p:nvSpPr>
        <p:spPr>
          <a:xfrm>
            <a:off x="609600" y="1250504"/>
            <a:ext cx="8001000" cy="457200"/>
          </a:xfrm>
          <a:prstGeom prst="rect">
            <a:avLst/>
          </a:prstGeom>
          <a:solidFill>
            <a:schemeClr val="accent1">
              <a:lumMod val="75000"/>
            </a:schemeClr>
          </a:solidFill>
          <a:ln>
            <a:solidFill>
              <a:srgbClr val="005F86"/>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b="1" dirty="0" smtClean="0">
                <a:solidFill>
                  <a:schemeClr val="bg1"/>
                </a:solidFill>
                <a:latin typeface="Arial" pitchFamily="34" charset="0"/>
                <a:cs typeface="Arial" pitchFamily="34" charset="0"/>
              </a:rPr>
              <a:t>ENROLLING STUDENT(S) USING THE ECOE PROCESS.</a:t>
            </a:r>
            <a:endParaRPr lang="en-US"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47117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p:cNvSpPr/>
          <p:nvPr/>
        </p:nvSpPr>
        <p:spPr>
          <a:xfrm>
            <a:off x="0" y="609600"/>
            <a:ext cx="9144000" cy="6248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4800" b="1" dirty="0" smtClean="0">
              <a:solidFill>
                <a:srgbClr val="C6531F"/>
              </a:solidFill>
              <a:latin typeface="Arial" pitchFamily="34" charset="0"/>
              <a:cs typeface="Arial" pitchFamily="34" charset="0"/>
            </a:endParaRPr>
          </a:p>
          <a:p>
            <a:pPr algn="ctr"/>
            <a:endParaRPr lang="en-US" dirty="0">
              <a:solidFill>
                <a:srgbClr val="005F86"/>
              </a:solidFill>
              <a:latin typeface="Arial"/>
              <a:cs typeface="Arial"/>
            </a:endParaRPr>
          </a:p>
        </p:txBody>
      </p:sp>
      <p:sp>
        <p:nvSpPr>
          <p:cNvPr id="2" name="TextBox 1"/>
          <p:cNvSpPr txBox="1"/>
          <p:nvPr/>
        </p:nvSpPr>
        <p:spPr>
          <a:xfrm>
            <a:off x="381000" y="1671053"/>
            <a:ext cx="8763000" cy="2100575"/>
          </a:xfrm>
          <a:prstGeom prst="rect">
            <a:avLst/>
          </a:prstGeom>
          <a:noFill/>
        </p:spPr>
        <p:txBody>
          <a:bodyPr wrap="square" rtlCol="0">
            <a:spAutoFit/>
          </a:bodyPr>
          <a:lstStyle/>
          <a:p>
            <a:pPr lvl="0">
              <a:spcBef>
                <a:spcPts val="900"/>
              </a:spcBef>
              <a:spcAft>
                <a:spcPts val="0"/>
              </a:spcAft>
            </a:pPr>
            <a:r>
              <a:rPr lang="en-US" sz="2000" b="1" dirty="0">
                <a:solidFill>
                  <a:schemeClr val="tx1">
                    <a:lumMod val="75000"/>
                    <a:lumOff val="25000"/>
                  </a:schemeClr>
                </a:solidFill>
              </a:rPr>
              <a:t>Scenario # </a:t>
            </a:r>
            <a:r>
              <a:rPr lang="en-US" sz="2000" b="1" dirty="0" smtClean="0">
                <a:solidFill>
                  <a:schemeClr val="tx1">
                    <a:lumMod val="75000"/>
                    <a:lumOff val="25000"/>
                  </a:schemeClr>
                </a:solidFill>
              </a:rPr>
              <a:t>3 </a:t>
            </a:r>
          </a:p>
          <a:p>
            <a:pPr lvl="0">
              <a:spcBef>
                <a:spcPts val="900"/>
              </a:spcBef>
              <a:spcAft>
                <a:spcPts val="0"/>
              </a:spcAft>
            </a:pPr>
            <a:r>
              <a:rPr lang="en-US" sz="2000" dirty="0" smtClean="0">
                <a:solidFill>
                  <a:schemeClr val="tx1">
                    <a:lumMod val="75000"/>
                    <a:lumOff val="25000"/>
                  </a:schemeClr>
                </a:solidFill>
              </a:rPr>
              <a:t>A COE </a:t>
            </a:r>
            <a:r>
              <a:rPr lang="en-US" sz="2000" dirty="0">
                <a:solidFill>
                  <a:schemeClr val="tx1">
                    <a:lumMod val="75000"/>
                    <a:lumOff val="25000"/>
                  </a:schemeClr>
                </a:solidFill>
              </a:rPr>
              <a:t>for </a:t>
            </a:r>
            <a:r>
              <a:rPr lang="en-US" sz="2000" dirty="0" smtClean="0">
                <a:solidFill>
                  <a:schemeClr val="tx1">
                    <a:lumMod val="75000"/>
                    <a:lumOff val="25000"/>
                  </a:schemeClr>
                </a:solidFill>
              </a:rPr>
              <a:t>a combination of family members</a:t>
            </a:r>
            <a:r>
              <a:rPr lang="en-US" sz="2000" dirty="0">
                <a:solidFill>
                  <a:schemeClr val="tx1">
                    <a:lumMod val="75000"/>
                    <a:lumOff val="25000"/>
                  </a:schemeClr>
                </a:solidFill>
              </a:rPr>
              <a:t> w</a:t>
            </a:r>
            <a:r>
              <a:rPr lang="en-US" sz="2000" dirty="0" smtClean="0">
                <a:solidFill>
                  <a:schemeClr val="tx1">
                    <a:lumMod val="75000"/>
                    <a:lumOff val="25000"/>
                  </a:schemeClr>
                </a:solidFill>
              </a:rPr>
              <a:t>ith and without NGS USIDs.</a:t>
            </a:r>
            <a:r>
              <a:rPr lang="en-US" sz="2000" dirty="0"/>
              <a:t>		</a:t>
            </a:r>
          </a:p>
          <a:p>
            <a:pPr lvl="0">
              <a:spcBef>
                <a:spcPts val="900"/>
              </a:spcBef>
              <a:spcAft>
                <a:spcPts val="0"/>
              </a:spcAft>
            </a:pPr>
            <a:r>
              <a:rPr lang="en-US" dirty="0"/>
              <a:t>		</a:t>
            </a:r>
          </a:p>
          <a:p>
            <a:pPr lvl="0">
              <a:spcBef>
                <a:spcPts val="900"/>
              </a:spcBef>
              <a:spcAft>
                <a:spcPts val="0"/>
              </a:spcAft>
            </a:pPr>
            <a:r>
              <a:rPr lang="en-US"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267200"/>
            <a:ext cx="2514600" cy="23066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4495800"/>
            <a:ext cx="1905000" cy="1982439"/>
          </a:xfrm>
          <a:prstGeom prst="rect">
            <a:avLst/>
          </a:prstGeom>
        </p:spPr>
      </p:pic>
      <p:sp>
        <p:nvSpPr>
          <p:cNvPr id="6" name="Line Callout 1 5"/>
          <p:cNvSpPr/>
          <p:nvPr/>
        </p:nvSpPr>
        <p:spPr>
          <a:xfrm>
            <a:off x="2867025" y="3276600"/>
            <a:ext cx="1524000" cy="914400"/>
          </a:xfrm>
          <a:prstGeom prst="borderCallout1">
            <a:avLst>
              <a:gd name="adj1" fmla="val -1042"/>
              <a:gd name="adj2" fmla="val 1042"/>
              <a:gd name="adj3" fmla="val 166667"/>
              <a:gd name="adj4" fmla="val -38958"/>
            </a:avLst>
          </a:prstGeom>
          <a:solidFill>
            <a:schemeClr val="tx2"/>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The family starts as 5</a:t>
            </a:r>
            <a:endParaRPr lang="en-US" dirty="0"/>
          </a:p>
        </p:txBody>
      </p:sp>
      <p:sp>
        <p:nvSpPr>
          <p:cNvPr id="10" name="Line Callout 1 9"/>
          <p:cNvSpPr/>
          <p:nvPr/>
        </p:nvSpPr>
        <p:spPr>
          <a:xfrm>
            <a:off x="5934074" y="3048000"/>
            <a:ext cx="2828926" cy="1295400"/>
          </a:xfrm>
          <a:prstGeom prst="borderCallout1">
            <a:avLst>
              <a:gd name="adj1" fmla="val 215"/>
              <a:gd name="adj2" fmla="val 906"/>
              <a:gd name="adj3" fmla="val 119833"/>
              <a:gd name="adj4" fmla="val -31533"/>
            </a:avLst>
          </a:prstGeom>
          <a:solidFill>
            <a:schemeClr val="tx2"/>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Another child is born who makes a qualifying move</a:t>
            </a:r>
          </a:p>
        </p:txBody>
      </p:sp>
      <p:sp>
        <p:nvSpPr>
          <p:cNvPr id="11" name="Rectangle 10"/>
          <p:cNvSpPr/>
          <p:nvPr/>
        </p:nvSpPr>
        <p:spPr>
          <a:xfrm>
            <a:off x="390524" y="1023081"/>
            <a:ext cx="8372475" cy="457200"/>
          </a:xfrm>
          <a:prstGeom prst="rect">
            <a:avLst/>
          </a:prstGeom>
          <a:solidFill>
            <a:schemeClr val="accent1">
              <a:lumMod val="75000"/>
            </a:schemeClr>
          </a:solidFill>
          <a:ln>
            <a:solidFill>
              <a:srgbClr val="005F86"/>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b="1" dirty="0" smtClean="0">
                <a:solidFill>
                  <a:schemeClr val="bg1"/>
                </a:solidFill>
                <a:latin typeface="Arial" pitchFamily="34" charset="0"/>
                <a:cs typeface="Arial" pitchFamily="34" charset="0"/>
              </a:rPr>
              <a:t>ENROLLING STUDENT(S) USING THE ECOE PROCESS.</a:t>
            </a:r>
            <a:endParaRPr lang="en-US"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51679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p:cNvSpPr txBox="1"/>
          <p:nvPr/>
        </p:nvSpPr>
        <p:spPr>
          <a:xfrm>
            <a:off x="762000" y="1676400"/>
            <a:ext cx="8077200" cy="4832092"/>
          </a:xfrm>
          <a:prstGeom prst="rect">
            <a:avLst/>
          </a:prstGeom>
          <a:noFill/>
        </p:spPr>
        <p:txBody>
          <a:bodyPr wrap="square" rtlCol="0">
            <a:spAutoFit/>
          </a:bodyPr>
          <a:lstStyle/>
          <a:p>
            <a:pPr marL="457200" indent="-457200">
              <a:buFont typeface="+mj-lt"/>
              <a:buAutoNum type="arabicPeriod"/>
            </a:pPr>
            <a:r>
              <a:rPr lang="en-US" sz="2200" dirty="0" smtClean="0">
                <a:solidFill>
                  <a:schemeClr val="tx1">
                    <a:lumMod val="75000"/>
                    <a:lumOff val="25000"/>
                  </a:schemeClr>
                </a:solidFill>
              </a:rPr>
              <a:t>The Recruiter or Approver can create USIDs on NGS beforehand and assign them to a new migrant student.</a:t>
            </a:r>
          </a:p>
          <a:p>
            <a:pPr marL="457200" indent="-457200">
              <a:buFont typeface="+mj-lt"/>
              <a:buAutoNum type="arabicPeriod"/>
            </a:pPr>
            <a:endParaRPr lang="en-US" sz="2200" dirty="0" smtClean="0">
              <a:solidFill>
                <a:schemeClr val="tx1">
                  <a:lumMod val="75000"/>
                  <a:lumOff val="25000"/>
                </a:schemeClr>
              </a:solidFill>
            </a:endParaRPr>
          </a:p>
          <a:p>
            <a:pPr marL="457200" indent="-457200">
              <a:buFont typeface="+mj-lt"/>
              <a:buAutoNum type="arabicPeriod"/>
            </a:pPr>
            <a:r>
              <a:rPr lang="en-US" sz="2200" dirty="0" smtClean="0">
                <a:solidFill>
                  <a:schemeClr val="tx1">
                    <a:lumMod val="75000"/>
                    <a:lumOff val="25000"/>
                  </a:schemeClr>
                </a:solidFill>
              </a:rPr>
              <a:t>Recruiters have the advantage of filling in most of the information before heading to the interview.  </a:t>
            </a:r>
          </a:p>
          <a:p>
            <a:pPr marL="457200" indent="-457200">
              <a:buFont typeface="+mj-lt"/>
              <a:buAutoNum type="arabicPeriod"/>
            </a:pPr>
            <a:endParaRPr lang="en-US" sz="2200" dirty="0">
              <a:solidFill>
                <a:schemeClr val="tx1">
                  <a:lumMod val="75000"/>
                  <a:lumOff val="25000"/>
                </a:schemeClr>
              </a:solidFill>
            </a:endParaRPr>
          </a:p>
          <a:p>
            <a:pPr marL="457200" indent="-457200">
              <a:buFont typeface="+mj-lt"/>
              <a:buAutoNum type="arabicPeriod"/>
            </a:pPr>
            <a:r>
              <a:rPr lang="en-US" sz="2200" dirty="0" smtClean="0">
                <a:solidFill>
                  <a:schemeClr val="tx1">
                    <a:lumMod val="75000"/>
                    <a:lumOff val="25000"/>
                  </a:schemeClr>
                </a:solidFill>
              </a:rPr>
              <a:t>Recruiters can access test to practice with the ECOE.</a:t>
            </a:r>
          </a:p>
          <a:p>
            <a:pPr marL="457200" indent="-457200">
              <a:buFont typeface="+mj-lt"/>
              <a:buAutoNum type="arabicPeriod"/>
            </a:pPr>
            <a:endParaRPr lang="en-US" sz="2200" dirty="0" smtClean="0">
              <a:solidFill>
                <a:schemeClr val="tx1">
                  <a:lumMod val="75000"/>
                  <a:lumOff val="25000"/>
                </a:schemeClr>
              </a:solidFill>
            </a:endParaRPr>
          </a:p>
          <a:p>
            <a:pPr marL="457200" indent="-457200">
              <a:buFont typeface="+mj-lt"/>
              <a:buAutoNum type="arabicPeriod"/>
            </a:pPr>
            <a:r>
              <a:rPr lang="en-US" sz="2200" dirty="0" smtClean="0">
                <a:solidFill>
                  <a:schemeClr val="tx1">
                    <a:lumMod val="75000"/>
                    <a:lumOff val="25000"/>
                  </a:schemeClr>
                </a:solidFill>
              </a:rPr>
              <a:t>The ECOE is not replacing a data entry person.  NGS still requires other information on the system such as:</a:t>
            </a:r>
          </a:p>
          <a:p>
            <a:pPr marL="800100" lvl="1" indent="-342900">
              <a:buFont typeface="Arial" panose="020B0604020202020204" pitchFamily="34" charset="0"/>
              <a:buChar char="•"/>
            </a:pPr>
            <a:r>
              <a:rPr lang="en-US" sz="2200" dirty="0" smtClean="0">
                <a:solidFill>
                  <a:schemeClr val="tx1">
                    <a:lumMod val="75000"/>
                    <a:lumOff val="25000"/>
                  </a:schemeClr>
                </a:solidFill>
              </a:rPr>
              <a:t>Immunizations</a:t>
            </a:r>
          </a:p>
          <a:p>
            <a:pPr marL="800100" lvl="1" indent="-342900">
              <a:buFont typeface="Arial" panose="020B0604020202020204" pitchFamily="34" charset="0"/>
              <a:buChar char="•"/>
            </a:pPr>
            <a:r>
              <a:rPr lang="en-US" sz="2200" dirty="0" smtClean="0">
                <a:solidFill>
                  <a:schemeClr val="tx1">
                    <a:lumMod val="75000"/>
                    <a:lumOff val="25000"/>
                  </a:schemeClr>
                </a:solidFill>
              </a:rPr>
              <a:t>Grades</a:t>
            </a:r>
          </a:p>
          <a:p>
            <a:pPr marL="800100" lvl="1" indent="-342900">
              <a:buFont typeface="Arial" panose="020B0604020202020204" pitchFamily="34" charset="0"/>
              <a:buChar char="•"/>
            </a:pPr>
            <a:r>
              <a:rPr lang="en-US" sz="2200" dirty="0" smtClean="0">
                <a:solidFill>
                  <a:schemeClr val="tx1">
                    <a:lumMod val="75000"/>
                    <a:lumOff val="25000"/>
                  </a:schemeClr>
                </a:solidFill>
              </a:rPr>
              <a:t>Graduation plans</a:t>
            </a:r>
          </a:p>
          <a:p>
            <a:pPr marL="800100" lvl="1" indent="-342900">
              <a:buFont typeface="Arial" panose="020B0604020202020204" pitchFamily="34" charset="0"/>
              <a:buChar char="•"/>
            </a:pPr>
            <a:r>
              <a:rPr lang="en-US" sz="2200" dirty="0" smtClean="0">
                <a:solidFill>
                  <a:schemeClr val="tx1">
                    <a:lumMod val="75000"/>
                    <a:lumOff val="25000"/>
                  </a:schemeClr>
                </a:solidFill>
              </a:rPr>
              <a:t>Supplemental Services</a:t>
            </a:r>
            <a:r>
              <a:rPr lang="en-US" sz="2200" dirty="0">
                <a:solidFill>
                  <a:schemeClr val="tx1">
                    <a:lumMod val="75000"/>
                    <a:lumOff val="25000"/>
                  </a:schemeClr>
                </a:solidFill>
              </a:rPr>
              <a:t> </a:t>
            </a:r>
            <a:r>
              <a:rPr lang="en-US" sz="2200" dirty="0" smtClean="0">
                <a:solidFill>
                  <a:schemeClr val="tx1">
                    <a:lumMod val="75000"/>
                    <a:lumOff val="25000"/>
                  </a:schemeClr>
                </a:solidFill>
              </a:rPr>
              <a:t> </a:t>
            </a:r>
            <a:r>
              <a:rPr lang="en-US" sz="2200" dirty="0">
                <a:solidFill>
                  <a:schemeClr val="tx1">
                    <a:lumMod val="75000"/>
                    <a:lumOff val="25000"/>
                  </a:schemeClr>
                </a:solidFill>
              </a:rPr>
              <a:t>E</a:t>
            </a:r>
            <a:r>
              <a:rPr lang="en-US" sz="2200" dirty="0" smtClean="0">
                <a:solidFill>
                  <a:schemeClr val="tx1">
                    <a:lumMod val="75000"/>
                    <a:lumOff val="25000"/>
                  </a:schemeClr>
                </a:solidFill>
              </a:rPr>
              <a:t>tc.  </a:t>
            </a:r>
          </a:p>
        </p:txBody>
      </p:sp>
      <p:sp>
        <p:nvSpPr>
          <p:cNvPr id="4" name="Rectangle 3"/>
          <p:cNvSpPr/>
          <p:nvPr/>
        </p:nvSpPr>
        <p:spPr>
          <a:xfrm>
            <a:off x="609600" y="914400"/>
            <a:ext cx="8001000" cy="457200"/>
          </a:xfrm>
          <a:prstGeom prst="rect">
            <a:avLst/>
          </a:prstGeom>
          <a:solidFill>
            <a:schemeClr val="accent1">
              <a:lumMod val="75000"/>
            </a:schemeClr>
          </a:solidFill>
          <a:ln>
            <a:solidFill>
              <a:srgbClr val="005F86"/>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smtClean="0">
                <a:solidFill>
                  <a:schemeClr val="bg1"/>
                </a:solidFill>
                <a:latin typeface="Arial" pitchFamily="34" charset="0"/>
                <a:cs typeface="Arial" pitchFamily="34" charset="0"/>
              </a:rPr>
              <a:t>MORE ABOUT THE ECOE </a:t>
            </a:r>
            <a:endParaRPr lang="en-US"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26480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p:cNvSpPr/>
          <p:nvPr/>
        </p:nvSpPr>
        <p:spPr>
          <a:xfrm>
            <a:off x="0" y="609600"/>
            <a:ext cx="9144000" cy="6248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4800" b="1" dirty="0" smtClean="0">
              <a:solidFill>
                <a:srgbClr val="C6531F"/>
              </a:solidFill>
              <a:latin typeface="Arial" pitchFamily="34" charset="0"/>
              <a:cs typeface="Arial" pitchFamily="34" charset="0"/>
            </a:endParaRPr>
          </a:p>
          <a:p>
            <a:pPr algn="ctr"/>
            <a:endParaRPr lang="en-US" dirty="0">
              <a:solidFill>
                <a:srgbClr val="005F86"/>
              </a:solidFill>
              <a:latin typeface="Arial"/>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733" y="1065014"/>
            <a:ext cx="2544536" cy="628650"/>
          </a:xfrm>
          <a:prstGeom prst="rect">
            <a:avLst/>
          </a:prstGeom>
        </p:spPr>
      </p:pic>
      <p:sp>
        <p:nvSpPr>
          <p:cNvPr id="8" name="Content Placeholder 2"/>
          <p:cNvSpPr txBox="1">
            <a:spLocks/>
          </p:cNvSpPr>
          <p:nvPr/>
        </p:nvSpPr>
        <p:spPr>
          <a:xfrm>
            <a:off x="571500" y="1065014"/>
            <a:ext cx="8039099" cy="556438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pPr>
            <a:r>
              <a:rPr lang="en-US" sz="2000" b="1" dirty="0" smtClean="0">
                <a:solidFill>
                  <a:schemeClr val="tx1">
                    <a:lumMod val="75000"/>
                    <a:lumOff val="25000"/>
                  </a:schemeClr>
                </a:solidFill>
                <a:latin typeface="Arial" panose="020B0604020202020204" pitchFamily="34" charset="0"/>
                <a:cs typeface="Arial" panose="020B0604020202020204" pitchFamily="34" charset="0"/>
              </a:rPr>
              <a:t>MSIX </a:t>
            </a:r>
            <a:r>
              <a:rPr lang="en-US" sz="2000" b="1" dirty="0">
                <a:solidFill>
                  <a:schemeClr val="tx1">
                    <a:lumMod val="75000"/>
                    <a:lumOff val="25000"/>
                  </a:schemeClr>
                </a:solidFill>
                <a:latin typeface="Arial" panose="020B0604020202020204" pitchFamily="34" charset="0"/>
                <a:cs typeface="Arial" panose="020B0604020202020204" pitchFamily="34" charset="0"/>
              </a:rPr>
              <a:t>Records Transfer</a:t>
            </a:r>
          </a:p>
          <a:p>
            <a:pPr algn="l" fontAlgn="auto">
              <a:spcAft>
                <a:spcPts val="0"/>
              </a:spcAft>
            </a:pPr>
            <a:endParaRPr lang="en-US" sz="2000" dirty="0" smtClean="0">
              <a:solidFill>
                <a:schemeClr val="tx1">
                  <a:lumMod val="75000"/>
                  <a:lumOff val="25000"/>
                </a:schemeClr>
              </a:solidFill>
              <a:latin typeface="Arial" pitchFamily="34" charset="0"/>
              <a:ea typeface="ヒラギノ角ゴ Pro W3"/>
              <a:cs typeface="Arial" pitchFamily="34" charset="0"/>
            </a:endParaRPr>
          </a:p>
          <a:p>
            <a:pPr marL="342900" indent="-342900" algn="l" fontAlgn="auto">
              <a:spcAft>
                <a:spcPts val="0"/>
              </a:spcAft>
              <a:buFont typeface="Wingdings" panose="05000000000000000000" pitchFamily="2" charset="2"/>
              <a:buChar char="§"/>
            </a:pPr>
            <a:r>
              <a:rPr lang="en-US" sz="2000" dirty="0" smtClean="0">
                <a:solidFill>
                  <a:schemeClr val="tx1">
                    <a:lumMod val="85000"/>
                    <a:lumOff val="15000"/>
                  </a:schemeClr>
                </a:solidFill>
                <a:latin typeface="Arial" pitchFamily="34" charset="0"/>
                <a:ea typeface="ヒラギノ角ゴ Pro W3"/>
                <a:cs typeface="Arial" pitchFamily="34" charset="0"/>
              </a:rPr>
              <a:t>MSIX Student Consolidated Record</a:t>
            </a:r>
          </a:p>
          <a:p>
            <a:pPr marL="342900" indent="-342900" algn="l" fontAlgn="auto">
              <a:spcAft>
                <a:spcPts val="0"/>
              </a:spcAft>
              <a:buFont typeface="Wingdings" panose="05000000000000000000" pitchFamily="2" charset="2"/>
              <a:buChar char="§"/>
            </a:pPr>
            <a:endParaRPr lang="en-US" sz="2000" dirty="0">
              <a:solidFill>
                <a:schemeClr val="tx1">
                  <a:lumMod val="85000"/>
                  <a:lumOff val="15000"/>
                </a:schemeClr>
              </a:solidFill>
              <a:latin typeface="Arial" pitchFamily="34" charset="0"/>
              <a:ea typeface="ヒラギノ角ゴ Pro W3"/>
              <a:cs typeface="Arial" pitchFamily="34" charset="0"/>
            </a:endParaRPr>
          </a:p>
          <a:p>
            <a:pPr marL="342900" indent="-342900" algn="l" fontAlgn="ctr">
              <a:spcAft>
                <a:spcPts val="0"/>
              </a:spcAft>
              <a:buFont typeface="Wingdings" panose="05000000000000000000" pitchFamily="2" charset="2"/>
              <a:buChar char="§"/>
            </a:pPr>
            <a:r>
              <a:rPr lang="en-US" sz="2000" dirty="0" smtClean="0">
                <a:solidFill>
                  <a:schemeClr val="tx1">
                    <a:lumMod val="85000"/>
                    <a:lumOff val="15000"/>
                  </a:schemeClr>
                </a:solidFill>
                <a:latin typeface="Arial" pitchFamily="34" charset="0"/>
                <a:ea typeface="ヒラギノ角ゴ Pro W3"/>
                <a:cs typeface="Arial" pitchFamily="34" charset="0"/>
              </a:rPr>
              <a:t>Student Move </a:t>
            </a:r>
            <a:r>
              <a:rPr lang="en-US" sz="2000" dirty="0">
                <a:solidFill>
                  <a:schemeClr val="tx1">
                    <a:lumMod val="85000"/>
                    <a:lumOff val="15000"/>
                  </a:schemeClr>
                </a:solidFill>
                <a:latin typeface="Arial" pitchFamily="34" charset="0"/>
                <a:ea typeface="ヒラギノ角ゴ Pro W3"/>
                <a:cs typeface="Arial" pitchFamily="34" charset="0"/>
              </a:rPr>
              <a:t>N</a:t>
            </a:r>
            <a:r>
              <a:rPr lang="en-US" sz="2000" dirty="0" smtClean="0">
                <a:solidFill>
                  <a:schemeClr val="tx1">
                    <a:lumMod val="85000"/>
                    <a:lumOff val="15000"/>
                  </a:schemeClr>
                </a:solidFill>
                <a:latin typeface="Arial" pitchFamily="34" charset="0"/>
                <a:ea typeface="ヒラギノ角ゴ Pro W3"/>
                <a:cs typeface="Arial" pitchFamily="34" charset="0"/>
              </a:rPr>
              <a:t>otifications </a:t>
            </a:r>
          </a:p>
          <a:p>
            <a:pPr marL="800100" lvl="1" indent="-342900" algn="l" fontAlgn="ctr">
              <a:spcAft>
                <a:spcPts val="0"/>
              </a:spcAft>
              <a:buFont typeface="Wingdings" panose="05000000000000000000" pitchFamily="2" charset="2"/>
              <a:buChar char="§"/>
            </a:pPr>
            <a:r>
              <a:rPr lang="en-US" sz="2000" dirty="0" smtClean="0">
                <a:solidFill>
                  <a:schemeClr val="tx1">
                    <a:lumMod val="85000"/>
                    <a:lumOff val="15000"/>
                  </a:schemeClr>
                </a:solidFill>
                <a:latin typeface="Arial" pitchFamily="34" charset="0"/>
                <a:ea typeface="ヒラギノ角ゴ Pro W3"/>
                <a:cs typeface="Arial" pitchFamily="34" charset="0"/>
              </a:rPr>
              <a:t>Receiving (Coming to your area)</a:t>
            </a:r>
          </a:p>
          <a:p>
            <a:pPr marL="800100" lvl="1" indent="-342900" algn="l" fontAlgn="ctr">
              <a:spcAft>
                <a:spcPts val="0"/>
              </a:spcAft>
              <a:buFont typeface="Wingdings" panose="05000000000000000000" pitchFamily="2" charset="2"/>
              <a:buChar char="§"/>
            </a:pPr>
            <a:r>
              <a:rPr lang="en-US" sz="2000" dirty="0" smtClean="0">
                <a:solidFill>
                  <a:schemeClr val="tx1">
                    <a:lumMod val="85000"/>
                    <a:lumOff val="15000"/>
                  </a:schemeClr>
                </a:solidFill>
                <a:latin typeface="Arial" pitchFamily="34" charset="0"/>
                <a:ea typeface="ヒラギノ角ゴ Pro W3"/>
                <a:cs typeface="Arial" pitchFamily="34" charset="0"/>
              </a:rPr>
              <a:t>Sending (Going from your area)</a:t>
            </a:r>
          </a:p>
          <a:p>
            <a:pPr marL="800100" lvl="1" indent="-342900" algn="l" fontAlgn="ctr">
              <a:spcAft>
                <a:spcPts val="0"/>
              </a:spcAft>
              <a:buFont typeface="Wingdings" panose="05000000000000000000" pitchFamily="2" charset="2"/>
              <a:buChar char="§"/>
            </a:pPr>
            <a:r>
              <a:rPr lang="en-US" sz="2000" dirty="0" smtClean="0">
                <a:solidFill>
                  <a:schemeClr val="tx1">
                    <a:lumMod val="85000"/>
                    <a:lumOff val="15000"/>
                  </a:schemeClr>
                </a:solidFill>
                <a:latin typeface="Arial" pitchFamily="34" charset="0"/>
                <a:ea typeface="ヒラギノ角ゴ Pro W3"/>
                <a:cs typeface="Arial" pitchFamily="34" charset="0"/>
              </a:rPr>
              <a:t>New Update on MSIX System –Send will not receive copy of email sent.</a:t>
            </a:r>
          </a:p>
          <a:p>
            <a:pPr marL="342900" indent="-342900" algn="l" fontAlgn="ctr">
              <a:spcAft>
                <a:spcPts val="0"/>
              </a:spcAft>
              <a:buFont typeface="Wingdings" panose="05000000000000000000" pitchFamily="2" charset="2"/>
              <a:buChar char="§"/>
            </a:pPr>
            <a:endParaRPr lang="en-US" sz="2000" dirty="0">
              <a:solidFill>
                <a:schemeClr val="tx1">
                  <a:lumMod val="85000"/>
                  <a:lumOff val="15000"/>
                </a:schemeClr>
              </a:solidFill>
              <a:latin typeface="Arial" pitchFamily="34" charset="0"/>
              <a:ea typeface="ヒラギノ角ゴ Pro W3"/>
              <a:cs typeface="Arial" pitchFamily="34" charset="0"/>
            </a:endParaRPr>
          </a:p>
          <a:p>
            <a:pPr marL="342900" indent="-342900" algn="l" fontAlgn="ctr">
              <a:spcAft>
                <a:spcPts val="0"/>
              </a:spcAft>
              <a:buFont typeface="Wingdings" panose="05000000000000000000" pitchFamily="2" charset="2"/>
              <a:buChar char="§"/>
            </a:pPr>
            <a:r>
              <a:rPr lang="en-US" sz="2000" dirty="0" smtClean="0">
                <a:solidFill>
                  <a:schemeClr val="tx1">
                    <a:lumMod val="85000"/>
                    <a:lumOff val="15000"/>
                  </a:schemeClr>
                </a:solidFill>
                <a:latin typeface="Arial" pitchFamily="34" charset="0"/>
                <a:ea typeface="ヒラギノ角ゴ Pro W3"/>
                <a:cs typeface="Arial" pitchFamily="34" charset="0"/>
              </a:rPr>
              <a:t>Student Data Requests</a:t>
            </a:r>
          </a:p>
          <a:p>
            <a:pPr marL="342900" indent="-342900" algn="l" fontAlgn="ctr">
              <a:spcAft>
                <a:spcPts val="0"/>
              </a:spcAft>
              <a:buFont typeface="Wingdings" panose="05000000000000000000" pitchFamily="2" charset="2"/>
              <a:buChar char="§"/>
            </a:pPr>
            <a:endParaRPr lang="en-US" sz="2000" dirty="0">
              <a:solidFill>
                <a:schemeClr val="tx1">
                  <a:lumMod val="85000"/>
                  <a:lumOff val="15000"/>
                </a:schemeClr>
              </a:solidFill>
              <a:latin typeface="Arial" pitchFamily="34" charset="0"/>
              <a:ea typeface="ヒラギノ角ゴ Pro W3"/>
              <a:cs typeface="Arial" pitchFamily="34" charset="0"/>
            </a:endParaRPr>
          </a:p>
          <a:p>
            <a:pPr marL="342900" indent="-342900" algn="l" fontAlgn="ctr">
              <a:spcAft>
                <a:spcPts val="0"/>
              </a:spcAft>
              <a:buFont typeface="Wingdings" panose="05000000000000000000" pitchFamily="2" charset="2"/>
              <a:buChar char="§"/>
            </a:pPr>
            <a:r>
              <a:rPr lang="en-US" sz="2000" dirty="0" smtClean="0">
                <a:solidFill>
                  <a:schemeClr val="tx1">
                    <a:lumMod val="85000"/>
                    <a:lumOff val="15000"/>
                  </a:schemeClr>
                </a:solidFill>
                <a:latin typeface="Arial" pitchFamily="34" charset="0"/>
                <a:ea typeface="ヒラギノ角ゴ Pro W3"/>
                <a:cs typeface="Arial" pitchFamily="34" charset="0"/>
              </a:rPr>
              <a:t>MSIX Account  </a:t>
            </a:r>
          </a:p>
          <a:p>
            <a:pPr marL="800100" lvl="1" indent="-342900" algn="l" fontAlgn="ctr">
              <a:spcAft>
                <a:spcPts val="0"/>
              </a:spcAft>
              <a:buFont typeface="Wingdings" panose="05000000000000000000" pitchFamily="2" charset="2"/>
              <a:buChar char="§"/>
            </a:pPr>
            <a:r>
              <a:rPr lang="en-US" sz="2000" dirty="0" smtClean="0">
                <a:solidFill>
                  <a:schemeClr val="tx1">
                    <a:lumMod val="85000"/>
                    <a:lumOff val="15000"/>
                  </a:schemeClr>
                </a:solidFill>
                <a:latin typeface="Arial" pitchFamily="34" charset="0"/>
                <a:ea typeface="ヒラギノ角ゴ Pro W3"/>
                <a:cs typeface="Arial" pitchFamily="34" charset="0"/>
              </a:rPr>
              <a:t>Resets</a:t>
            </a:r>
          </a:p>
          <a:p>
            <a:pPr marL="800100" lvl="1" indent="-342900" algn="l" fontAlgn="ctr">
              <a:spcAft>
                <a:spcPts val="0"/>
              </a:spcAft>
              <a:buFont typeface="Wingdings" panose="05000000000000000000" pitchFamily="2" charset="2"/>
              <a:buChar char="§"/>
            </a:pPr>
            <a:r>
              <a:rPr lang="en-US" sz="2000" dirty="0" smtClean="0">
                <a:solidFill>
                  <a:schemeClr val="tx1">
                    <a:lumMod val="85000"/>
                    <a:lumOff val="15000"/>
                  </a:schemeClr>
                </a:solidFill>
                <a:latin typeface="Arial" pitchFamily="34" charset="0"/>
                <a:ea typeface="ヒラギノ角ゴ Pro W3"/>
                <a:cs typeface="Arial" pitchFamily="34" charset="0"/>
              </a:rPr>
              <a:t>Deactivation</a:t>
            </a:r>
          </a:p>
          <a:p>
            <a:pPr algn="l" fontAlgn="ctr">
              <a:spcAft>
                <a:spcPts val="0"/>
              </a:spcAft>
            </a:pPr>
            <a:endParaRPr lang="en-US" sz="2000" dirty="0">
              <a:solidFill>
                <a:schemeClr val="tx1">
                  <a:lumMod val="75000"/>
                  <a:lumOff val="25000"/>
                </a:schemeClr>
              </a:solidFill>
              <a:latin typeface="Arial" pitchFamily="34" charset="0"/>
              <a:ea typeface="ヒラギノ角ゴ Pro W3"/>
              <a:cs typeface="Arial" pitchFamily="34" charset="0"/>
            </a:endParaRPr>
          </a:p>
          <a:p>
            <a:pPr algn="l" fontAlgn="ctr">
              <a:spcAft>
                <a:spcPts val="0"/>
              </a:spcAft>
            </a:pPr>
            <a:endParaRPr lang="en-US" sz="2000" dirty="0">
              <a:solidFill>
                <a:schemeClr val="tx1">
                  <a:lumMod val="75000"/>
                  <a:lumOff val="25000"/>
                </a:schemeClr>
              </a:solidFill>
              <a:latin typeface="Arial" pitchFamily="34" charset="0"/>
              <a:ea typeface="ヒラギノ角ゴ Pro W3"/>
              <a:cs typeface="Arial" pitchFamily="34" charset="0"/>
            </a:endParaRPr>
          </a:p>
          <a:p>
            <a:pPr fontAlgn="auto">
              <a:spcAft>
                <a:spcPts val="0"/>
              </a:spcAft>
            </a:pPr>
            <a:endParaRPr lang="en-US" sz="2000" dirty="0" smtClean="0">
              <a:latin typeface="Arial" panose="020B0604020202020204" pitchFamily="34" charset="0"/>
              <a:cs typeface="Arial" panose="020B0604020202020204" pitchFamily="34" charset="0"/>
            </a:endParaRPr>
          </a:p>
          <a:p>
            <a:pPr fontAlgn="auto">
              <a:spcAft>
                <a:spcPts val="0"/>
              </a:spcAft>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300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60313"/>
            <a:ext cx="4343400" cy="3737373"/>
          </a:xfrm>
        </p:spPr>
        <p:txBody>
          <a:bodyPr/>
          <a:lstStyle/>
          <a:p>
            <a:pPr marL="0" indent="0">
              <a:buNone/>
            </a:pPr>
            <a:r>
              <a:rPr lang="en-US" sz="3000" b="1" dirty="0"/>
              <a:t>MSIX </a:t>
            </a:r>
            <a:r>
              <a:rPr lang="en-US" sz="3000" b="1" dirty="0" smtClean="0"/>
              <a:t>Records </a:t>
            </a:r>
            <a:r>
              <a:rPr lang="en-US" sz="3000" b="1" dirty="0"/>
              <a:t>Transfer</a:t>
            </a:r>
          </a:p>
          <a:p>
            <a:pPr lvl="1"/>
            <a:r>
              <a:rPr lang="en-US" sz="2700" dirty="0"/>
              <a:t>Using </a:t>
            </a:r>
            <a:r>
              <a:rPr lang="en-US" sz="2700" dirty="0" smtClean="0"/>
              <a:t>the MSIX </a:t>
            </a:r>
            <a:r>
              <a:rPr lang="en-US" sz="2700" dirty="0"/>
              <a:t>Consolidated Student Record</a:t>
            </a:r>
          </a:p>
          <a:p>
            <a:pPr marL="0" indent="0">
              <a:buNone/>
            </a:pPr>
            <a:endParaRPr lang="en-US" dirty="0"/>
          </a:p>
        </p:txBody>
      </p:sp>
      <p:pic>
        <p:nvPicPr>
          <p:cNvPr id="4" name="Picture 3" descr="Mobile screen resolution showing student search screen&#10;Tablet screen resolution showing login page with yellow and green background&#10;Desktop screen showing advanced student search screen with results&#10;New MSIX logo is displayed in top right corner." title="MSIX Responsive Web Design screenprints">
            <a:extLst>
              <a:ext uri="{FF2B5EF4-FFF2-40B4-BE49-F238E27FC236}">
                <a16:creationId xmlns="" xmlns:a16="http://schemas.microsoft.com/office/drawing/2014/main" id="{76808D4C-A8B4-4E17-A1A8-D08C5CC78E5C}"/>
              </a:ext>
            </a:extLst>
          </p:cNvPr>
          <p:cNvPicPr>
            <a:picLocks noChangeAspect="1"/>
          </p:cNvPicPr>
          <p:nvPr/>
        </p:nvPicPr>
        <p:blipFill rotWithShape="1">
          <a:blip r:embed="rId3">
            <a:extLst>
              <a:ext uri="{28A0092B-C50C-407E-A947-70E740481C1C}">
                <a14:useLocalDpi xmlns:a14="http://schemas.microsoft.com/office/drawing/2010/main" val="0"/>
              </a:ext>
            </a:extLst>
          </a:blip>
          <a:srcRect b="52803"/>
          <a:stretch/>
        </p:blipFill>
        <p:spPr>
          <a:xfrm>
            <a:off x="4267200" y="3048000"/>
            <a:ext cx="4572000" cy="3005702"/>
          </a:xfrm>
          <a:prstGeom prst="rect">
            <a:avLst/>
          </a:prstGeom>
        </p:spPr>
      </p:pic>
    </p:spTree>
    <p:extLst>
      <p:ext uri="{BB962C8B-B14F-4D97-AF65-F5344CB8AC3E}">
        <p14:creationId xmlns:p14="http://schemas.microsoft.com/office/powerpoint/2010/main" val="1059886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23899" y="1905000"/>
            <a:ext cx="7620001" cy="4724400"/>
          </a:xfrm>
        </p:spPr>
        <p:txBody>
          <a:bodyPr>
            <a:normAutofit/>
          </a:bodyPr>
          <a:lstStyle/>
          <a:p>
            <a:r>
              <a:rPr lang="en-US" sz="2000" b="0" dirty="0"/>
              <a:t>Each </a:t>
            </a:r>
            <a:r>
              <a:rPr lang="en-US" sz="2000" b="0" dirty="0" smtClean="0"/>
              <a:t>ESC </a:t>
            </a:r>
            <a:r>
              <a:rPr lang="en-US" sz="2000" b="0" dirty="0"/>
              <a:t>must:</a:t>
            </a:r>
          </a:p>
          <a:p>
            <a:r>
              <a:rPr lang="en-US" sz="2000" b="0" dirty="0"/>
              <a:t>(1) </a:t>
            </a:r>
            <a:r>
              <a:rPr lang="en-US" sz="2000" dirty="0"/>
              <a:t>Use, and require each of its </a:t>
            </a:r>
            <a:r>
              <a:rPr lang="en-US" sz="2000" dirty="0" smtClean="0"/>
              <a:t>local education agencies and local </a:t>
            </a:r>
            <a:r>
              <a:rPr lang="en-US" sz="2000" dirty="0"/>
              <a:t>operating agencies (LOAs) to use</a:t>
            </a:r>
            <a:r>
              <a:rPr lang="en-US" sz="2000" b="0" dirty="0"/>
              <a:t>, the Consolidated Student Record for all migratory children who have changed residence to a new school district within the State or in another State;</a:t>
            </a:r>
          </a:p>
          <a:p>
            <a:r>
              <a:rPr lang="en-US" sz="2000" b="0" dirty="0"/>
              <a:t>(2) </a:t>
            </a:r>
            <a:r>
              <a:rPr lang="en-US" sz="2000" dirty="0"/>
              <a:t>Encourage LEAs that are not LOAs receiving MEP funds to use</a:t>
            </a:r>
            <a:r>
              <a:rPr lang="en-US" sz="2000" b="0" dirty="0"/>
              <a:t> the Consolidated Student Record for all migratory children described above; and</a:t>
            </a:r>
          </a:p>
          <a:p>
            <a:r>
              <a:rPr lang="en-US" sz="2000" b="0" dirty="0"/>
              <a:t>(3) </a:t>
            </a:r>
            <a:r>
              <a:rPr lang="en-US" sz="2000" dirty="0"/>
              <a:t>Establish procedures, develop and disseminate guidance, and provide training </a:t>
            </a:r>
            <a:r>
              <a:rPr lang="en-US" sz="2000" b="0" dirty="0"/>
              <a:t>in the use of Consolidated Student Records to all authorized users</a:t>
            </a:r>
          </a:p>
          <a:p>
            <a:endParaRPr lang="en-US" dirty="0"/>
          </a:p>
        </p:txBody>
      </p:sp>
      <p:sp>
        <p:nvSpPr>
          <p:cNvPr id="4" name="Rectangle 3"/>
          <p:cNvSpPr/>
          <p:nvPr/>
        </p:nvSpPr>
        <p:spPr>
          <a:xfrm>
            <a:off x="609600" y="1066800"/>
            <a:ext cx="8001000" cy="457200"/>
          </a:xfrm>
          <a:prstGeom prst="rect">
            <a:avLst/>
          </a:prstGeom>
          <a:solidFill>
            <a:schemeClr val="accent1">
              <a:lumMod val="75000"/>
            </a:schemeClr>
          </a:solidFill>
          <a:ln>
            <a:solidFill>
              <a:srgbClr val="005F86"/>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smtClean="0">
                <a:solidFill>
                  <a:schemeClr val="bg1"/>
                </a:solidFill>
                <a:latin typeface="Arial" pitchFamily="34" charset="0"/>
                <a:cs typeface="Arial" pitchFamily="34" charset="0"/>
              </a:rPr>
              <a:t>MORE ABOUT CONSOLIDATED STUDENT RECORDS</a:t>
            </a:r>
            <a:endParaRPr lang="en-US"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88809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p:cNvSpPr/>
          <p:nvPr/>
        </p:nvSpPr>
        <p:spPr>
          <a:xfrm>
            <a:off x="4712208" y="1115568"/>
            <a:ext cx="3886200" cy="2743200"/>
          </a:xfrm>
          <a:prstGeom prst="rect">
            <a:avLst/>
          </a:prstGeom>
          <a:solidFill>
            <a:schemeClr val="bg1">
              <a:alpha val="5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228600"/>
            <a:r>
              <a:rPr lang="en-US" sz="3200" b="1" dirty="0" smtClean="0">
                <a:solidFill>
                  <a:schemeClr val="tx1">
                    <a:lumMod val="65000"/>
                    <a:lumOff val="35000"/>
                  </a:schemeClr>
                </a:solidFill>
                <a:latin typeface="Arial" pitchFamily="34" charset="0"/>
                <a:cs typeface="Arial" pitchFamily="34" charset="0"/>
              </a:rPr>
              <a:t>MISSION </a:t>
            </a:r>
          </a:p>
          <a:p>
            <a:pPr marL="228600" algn="ctr"/>
            <a:endParaRPr lang="en-US" sz="800" b="1" dirty="0" smtClean="0">
              <a:solidFill>
                <a:schemeClr val="tx1">
                  <a:lumMod val="65000"/>
                  <a:lumOff val="35000"/>
                </a:schemeClr>
              </a:solidFill>
              <a:latin typeface="Arial" pitchFamily="34" charset="0"/>
              <a:cs typeface="Arial" pitchFamily="34" charset="0"/>
            </a:endParaRPr>
          </a:p>
          <a:p>
            <a:pPr marL="228600"/>
            <a:r>
              <a:rPr lang="en-US" sz="2000" dirty="0" smtClean="0">
                <a:solidFill>
                  <a:srgbClr val="005F86"/>
                </a:solidFill>
              </a:rPr>
              <a:t>NGS seeks to create a new generation system that collects, stores, communicates, and transfers migrant student demographic, education, and health information. </a:t>
            </a:r>
            <a:endParaRPr lang="en-US" sz="2000" dirty="0">
              <a:solidFill>
                <a:srgbClr val="005F86"/>
              </a:solidFill>
              <a:latin typeface="Arial"/>
              <a:cs typeface="Arial"/>
            </a:endParaRPr>
          </a:p>
        </p:txBody>
      </p:sp>
      <p:sp>
        <p:nvSpPr>
          <p:cNvPr id="9" name="Rectangle 8"/>
          <p:cNvSpPr/>
          <p:nvPr/>
        </p:nvSpPr>
        <p:spPr>
          <a:xfrm>
            <a:off x="0" y="609600"/>
            <a:ext cx="9144000" cy="6248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4800" b="1" dirty="0" smtClean="0">
              <a:solidFill>
                <a:srgbClr val="C6531F"/>
              </a:solidFill>
              <a:latin typeface="Arial" pitchFamily="34" charset="0"/>
              <a:cs typeface="Arial" pitchFamily="34" charset="0"/>
            </a:endParaRPr>
          </a:p>
          <a:p>
            <a:r>
              <a:rPr lang="en-US" sz="4800" b="1" dirty="0" smtClean="0">
                <a:solidFill>
                  <a:srgbClr val="C6531F"/>
                </a:solidFill>
                <a:latin typeface="Arial" pitchFamily="34" charset="0"/>
                <a:cs typeface="Arial" pitchFamily="34" charset="0"/>
              </a:rPr>
              <a:t>  </a:t>
            </a:r>
            <a:endParaRPr lang="en-US" dirty="0">
              <a:solidFill>
                <a:srgbClr val="005F86"/>
              </a:solidFill>
              <a:latin typeface="Arial"/>
              <a:cs typeface="Aria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736600"/>
            <a:ext cx="9144000" cy="6248400"/>
          </a:xfrm>
          <a:prstGeom prst="rect">
            <a:avLst/>
          </a:prstGeom>
        </p:spPr>
      </p:pic>
      <p:sp>
        <p:nvSpPr>
          <p:cNvPr id="10" name="TextBox 9"/>
          <p:cNvSpPr txBox="1"/>
          <p:nvPr/>
        </p:nvSpPr>
        <p:spPr>
          <a:xfrm>
            <a:off x="2667000" y="2438400"/>
            <a:ext cx="5486400" cy="1107996"/>
          </a:xfrm>
          <a:prstGeom prst="rect">
            <a:avLst/>
          </a:prstGeom>
          <a:noFill/>
        </p:spPr>
        <p:txBody>
          <a:bodyPr wrap="square" rtlCol="0">
            <a:spAutoFit/>
          </a:bodyPr>
          <a:lstStyle/>
          <a:p>
            <a:r>
              <a:rPr lang="en-US" sz="6600" dirty="0" smtClean="0">
                <a:solidFill>
                  <a:schemeClr val="bg1"/>
                </a:solidFill>
              </a:rPr>
              <a:t>Welcome!</a:t>
            </a:r>
            <a:endParaRPr lang="en-US" sz="6600" dirty="0">
              <a:solidFill>
                <a:schemeClr val="bg1"/>
              </a:solidFill>
            </a:endParaRPr>
          </a:p>
        </p:txBody>
      </p:sp>
    </p:spTree>
    <p:extLst>
      <p:ext uri="{BB962C8B-B14F-4D97-AF65-F5344CB8AC3E}">
        <p14:creationId xmlns:p14="http://schemas.microsoft.com/office/powerpoint/2010/main" val="86700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p:cNvSpPr/>
          <p:nvPr/>
        </p:nvSpPr>
        <p:spPr>
          <a:xfrm>
            <a:off x="0" y="609600"/>
            <a:ext cx="9144000" cy="6248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4800" b="1" dirty="0" smtClean="0">
              <a:solidFill>
                <a:srgbClr val="C6531F"/>
              </a:solidFill>
              <a:latin typeface="Arial" pitchFamily="34" charset="0"/>
              <a:cs typeface="Arial" pitchFamily="34" charset="0"/>
            </a:endParaRPr>
          </a:p>
          <a:p>
            <a:pPr algn="ctr"/>
            <a:endParaRPr lang="en-US" dirty="0">
              <a:solidFill>
                <a:srgbClr val="005F86"/>
              </a:solidFill>
              <a:latin typeface="Arial"/>
              <a:cs typeface="Arial"/>
            </a:endParaRPr>
          </a:p>
        </p:txBody>
      </p:sp>
      <p:pic>
        <p:nvPicPr>
          <p:cNvPr id="14" name="Content Placeholder 1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1752600"/>
            <a:ext cx="3429000" cy="3452013"/>
          </a:xfrm>
        </p:spPr>
      </p:pic>
      <p:sp>
        <p:nvSpPr>
          <p:cNvPr id="5" name="Title 4"/>
          <p:cNvSpPr>
            <a:spLocks noGrp="1"/>
          </p:cNvSpPr>
          <p:nvPr>
            <p:ph type="title"/>
          </p:nvPr>
        </p:nvSpPr>
        <p:spPr>
          <a:xfrm>
            <a:off x="3048000" y="1981200"/>
            <a:ext cx="4546600" cy="1143000"/>
          </a:xfrm>
        </p:spPr>
        <p:txBody>
          <a:bodyPr>
            <a:noAutofit/>
          </a:bodyPr>
          <a:lstStyle/>
          <a:p>
            <a:r>
              <a:rPr lang="en-US" sz="3600" b="1" dirty="0" smtClean="0">
                <a:solidFill>
                  <a:schemeClr val="tx1">
                    <a:lumMod val="50000"/>
                    <a:lumOff val="50000"/>
                  </a:schemeClr>
                </a:solidFill>
                <a:latin typeface="Arial" pitchFamily="34" charset="0"/>
                <a:ea typeface="ヒラギノ角ゴ Pro W3"/>
                <a:cs typeface="Arial" pitchFamily="34" charset="0"/>
              </a:rPr>
              <a:t>QUESTIONS</a:t>
            </a:r>
            <a:endParaRPr lang="en-US" sz="3600" b="1" dirty="0">
              <a:solidFill>
                <a:schemeClr val="tx1">
                  <a:lumMod val="50000"/>
                  <a:lumOff val="50000"/>
                </a:schemeClr>
              </a:solidFill>
              <a:latin typeface="Arial" pitchFamily="34" charset="0"/>
              <a:ea typeface="ヒラギノ角ゴ Pro W3"/>
              <a:cs typeface="Arial" pitchFamily="34" charset="0"/>
            </a:endParaRPr>
          </a:p>
        </p:txBody>
      </p:sp>
    </p:spTree>
    <p:extLst>
      <p:ext uri="{BB962C8B-B14F-4D97-AF65-F5344CB8AC3E}">
        <p14:creationId xmlns:p14="http://schemas.microsoft.com/office/powerpoint/2010/main" val="1130970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035"/>
          <a:stretch/>
        </p:blipFill>
        <p:spPr>
          <a:xfrm>
            <a:off x="0" y="609600"/>
            <a:ext cx="9144000" cy="6248400"/>
          </a:xfrm>
          <a:prstGeom prst="rect">
            <a:avLst/>
          </a:prstGeom>
        </p:spPr>
      </p:pic>
      <p:sp>
        <p:nvSpPr>
          <p:cNvPr id="2" name="TextBox 1"/>
          <p:cNvSpPr txBox="1"/>
          <p:nvPr/>
        </p:nvSpPr>
        <p:spPr>
          <a:xfrm>
            <a:off x="4572000" y="6400800"/>
            <a:ext cx="4451604" cy="230832"/>
          </a:xfrm>
          <a:prstGeom prst="rect">
            <a:avLst/>
          </a:prstGeom>
          <a:noFill/>
        </p:spPr>
        <p:txBody>
          <a:bodyPr wrap="square" rtlCol="0">
            <a:spAutoFit/>
          </a:bodyPr>
          <a:lstStyle/>
          <a:p>
            <a:r>
              <a:rPr lang="en-US" sz="900" dirty="0" smtClean="0">
                <a:solidFill>
                  <a:schemeClr val="bg1"/>
                </a:solidFill>
              </a:rPr>
              <a:t>AMET Conference | San Antonio Omni at the Colonnade| November 6,7 &amp; 8, 2019</a:t>
            </a:r>
            <a:endParaRPr lang="en-US" sz="900" dirty="0">
              <a:solidFill>
                <a:schemeClr val="bg1"/>
              </a:solidFill>
            </a:endParaRPr>
          </a:p>
        </p:txBody>
      </p:sp>
      <p:sp>
        <p:nvSpPr>
          <p:cNvPr id="7" name="Rectangle 6"/>
          <p:cNvSpPr/>
          <p:nvPr/>
        </p:nvSpPr>
        <p:spPr>
          <a:xfrm>
            <a:off x="0" y="609600"/>
            <a:ext cx="4572000" cy="6248400"/>
          </a:xfrm>
          <a:prstGeom prst="rect">
            <a:avLst/>
          </a:prstGeom>
          <a:solidFill>
            <a:schemeClr val="bg1">
              <a:alpha val="5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0" indent="0" algn="ctr">
              <a:buNone/>
            </a:pPr>
            <a:endParaRPr lang="en-US" sz="1800" b="1" dirty="0" smtClean="0">
              <a:solidFill>
                <a:schemeClr val="accent1">
                  <a:lumMod val="75000"/>
                </a:schemeClr>
              </a:solidFill>
            </a:endParaRPr>
          </a:p>
          <a:p>
            <a:pPr marL="0" indent="0" algn="ctr">
              <a:buNone/>
            </a:pPr>
            <a:endParaRPr lang="en-US" sz="3200" b="1" dirty="0" smtClean="0">
              <a:solidFill>
                <a:schemeClr val="accent1">
                  <a:lumMod val="75000"/>
                </a:schemeClr>
              </a:solidFill>
            </a:endParaRPr>
          </a:p>
          <a:p>
            <a:pPr marL="0" indent="0" algn="ctr">
              <a:buNone/>
            </a:pPr>
            <a:endParaRPr lang="en-US" sz="3200" b="1" dirty="0" smtClean="0">
              <a:solidFill>
                <a:schemeClr val="accent1">
                  <a:lumMod val="75000"/>
                </a:schemeClr>
              </a:solidFill>
            </a:endParaRPr>
          </a:p>
          <a:p>
            <a:pPr marL="0" indent="0" algn="ctr">
              <a:buNone/>
            </a:pPr>
            <a:endParaRPr lang="en-US" sz="1800" b="1" dirty="0" smtClean="0">
              <a:solidFill>
                <a:schemeClr val="accent1">
                  <a:lumMod val="75000"/>
                </a:schemeClr>
              </a:solidFill>
              <a:latin typeface="Arial" panose="020B0604020202020204" pitchFamily="34" charset="0"/>
              <a:cs typeface="Arial" panose="020B0604020202020204" pitchFamily="34" charset="0"/>
            </a:endParaRPr>
          </a:p>
          <a:p>
            <a:pPr marL="0" indent="0" algn="ctr">
              <a:buNone/>
            </a:pPr>
            <a:endParaRPr lang="en-US" sz="1800" b="1" dirty="0">
              <a:solidFill>
                <a:schemeClr val="accent1">
                  <a:lumMod val="75000"/>
                </a:schemeClr>
              </a:solidFill>
              <a:latin typeface="Arial" panose="020B0604020202020204" pitchFamily="34" charset="0"/>
              <a:cs typeface="Arial" panose="020B0604020202020204" pitchFamily="34" charset="0"/>
            </a:endParaRPr>
          </a:p>
          <a:p>
            <a:pPr marL="0" indent="0" algn="ctr">
              <a:buNone/>
            </a:pPr>
            <a:endParaRPr lang="en-US" sz="1800" b="1" dirty="0" smtClean="0">
              <a:solidFill>
                <a:schemeClr val="accent1">
                  <a:lumMod val="75000"/>
                </a:schemeClr>
              </a:solidFill>
              <a:latin typeface="Arial" panose="020B0604020202020204" pitchFamily="34" charset="0"/>
              <a:cs typeface="Arial" panose="020B0604020202020204" pitchFamily="34" charset="0"/>
            </a:endParaRPr>
          </a:p>
          <a:p>
            <a:pPr marL="0" indent="0" algn="ctr">
              <a:buNone/>
            </a:pPr>
            <a:endParaRPr lang="en-US" sz="1800" b="1" dirty="0">
              <a:solidFill>
                <a:schemeClr val="accent1">
                  <a:lumMod val="75000"/>
                </a:schemeClr>
              </a:solidFill>
              <a:latin typeface="Arial" panose="020B0604020202020204" pitchFamily="34" charset="0"/>
              <a:cs typeface="Arial" panose="020B0604020202020204" pitchFamily="34" charset="0"/>
            </a:endParaRPr>
          </a:p>
          <a:p>
            <a:pPr marL="0" indent="0" algn="ctr">
              <a:buNone/>
            </a:pPr>
            <a:endParaRPr lang="en-US" sz="1800" b="1" dirty="0" smtClean="0">
              <a:solidFill>
                <a:schemeClr val="accent1">
                  <a:lumMod val="75000"/>
                </a:schemeClr>
              </a:solidFill>
              <a:latin typeface="Arial" panose="020B0604020202020204" pitchFamily="34" charset="0"/>
              <a:cs typeface="Arial" panose="020B0604020202020204" pitchFamily="34" charset="0"/>
            </a:endParaRPr>
          </a:p>
          <a:p>
            <a:pPr marL="0" indent="0" algn="ctr">
              <a:buNone/>
            </a:pPr>
            <a:endParaRPr lang="en-US" sz="1800" b="1" dirty="0" smtClean="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1800" b="1" dirty="0" smtClean="0">
                <a:solidFill>
                  <a:schemeClr val="tx1">
                    <a:lumMod val="85000"/>
                    <a:lumOff val="15000"/>
                  </a:schemeClr>
                </a:solidFill>
                <a:latin typeface="Arial" panose="020B0604020202020204" pitchFamily="34" charset="0"/>
                <a:cs typeface="Arial" panose="020B0604020202020204" pitchFamily="34" charset="0"/>
              </a:rPr>
              <a:t>    Presented by: </a:t>
            </a:r>
          </a:p>
          <a:p>
            <a:pPr marL="0" indent="0" algn="ctr">
              <a:buNone/>
            </a:pPr>
            <a:endParaRPr lang="en-US" sz="1800" b="1" dirty="0">
              <a:solidFill>
                <a:schemeClr val="tx1">
                  <a:lumMod val="85000"/>
                  <a:lumOff val="15000"/>
                </a:schemeClr>
              </a:solidFill>
              <a:latin typeface="Arial" panose="020B0604020202020204" pitchFamily="34" charset="0"/>
              <a:cs typeface="Arial" panose="020B0604020202020204" pitchFamily="34" charset="0"/>
            </a:endParaRPr>
          </a:p>
          <a:p>
            <a:pPr marL="0" indent="0" algn="ctr">
              <a:buNone/>
            </a:pPr>
            <a:r>
              <a:rPr lang="en-US" sz="1800" b="1" dirty="0" smtClean="0">
                <a:solidFill>
                  <a:schemeClr val="tx1">
                    <a:lumMod val="85000"/>
                    <a:lumOff val="15000"/>
                  </a:schemeClr>
                </a:solidFill>
                <a:latin typeface="Arial" panose="020B0604020202020204" pitchFamily="34" charset="0"/>
                <a:cs typeface="Arial" panose="020B0604020202020204" pitchFamily="34" charset="0"/>
              </a:rPr>
              <a:t>Melba D. Garza</a:t>
            </a:r>
          </a:p>
          <a:p>
            <a:pPr marL="0" indent="0" algn="ctr">
              <a:buNone/>
            </a:pPr>
            <a:r>
              <a:rPr lang="en-US" sz="1800" dirty="0" smtClean="0">
                <a:solidFill>
                  <a:schemeClr val="tx1">
                    <a:lumMod val="85000"/>
                    <a:lumOff val="15000"/>
                  </a:schemeClr>
                </a:solidFill>
                <a:latin typeface="Arial" panose="020B0604020202020204" pitchFamily="34" charset="0"/>
                <a:cs typeface="Arial" panose="020B0604020202020204" pitchFamily="34" charset="0"/>
              </a:rPr>
              <a:t>NGS/MSIX State Trainer</a:t>
            </a:r>
          </a:p>
          <a:p>
            <a:pPr marL="0" indent="0" algn="ctr">
              <a:buNone/>
            </a:pPr>
            <a:endParaRPr lang="en-US" sz="1800" dirty="0" smtClean="0">
              <a:solidFill>
                <a:schemeClr val="tx1">
                  <a:lumMod val="85000"/>
                  <a:lumOff val="15000"/>
                </a:schemeClr>
              </a:solidFill>
              <a:latin typeface="Arial" panose="020B0604020202020204" pitchFamily="34" charset="0"/>
              <a:cs typeface="Arial" panose="020B0604020202020204" pitchFamily="34" charset="0"/>
            </a:endParaRPr>
          </a:p>
          <a:p>
            <a:pPr marL="0" indent="0" algn="ctr">
              <a:buNone/>
            </a:pPr>
            <a:r>
              <a:rPr lang="en-US" sz="1800" b="1" dirty="0" smtClean="0">
                <a:solidFill>
                  <a:schemeClr val="tx1">
                    <a:lumMod val="85000"/>
                    <a:lumOff val="15000"/>
                  </a:schemeClr>
                </a:solidFill>
                <a:latin typeface="Arial" panose="020B0604020202020204" pitchFamily="34" charset="0"/>
                <a:cs typeface="Arial" panose="020B0604020202020204" pitchFamily="34" charset="0"/>
              </a:rPr>
              <a:t>Raul Cantu</a:t>
            </a:r>
          </a:p>
          <a:p>
            <a:pPr marL="0" indent="0" algn="ctr">
              <a:buNone/>
            </a:pPr>
            <a:r>
              <a:rPr lang="en-US" sz="1800" dirty="0" smtClean="0">
                <a:solidFill>
                  <a:schemeClr val="tx1">
                    <a:lumMod val="85000"/>
                    <a:lumOff val="15000"/>
                  </a:schemeClr>
                </a:solidFill>
                <a:latin typeface="Arial" panose="020B0604020202020204" pitchFamily="34" charset="0"/>
                <a:cs typeface="Arial" panose="020B0604020202020204" pitchFamily="34" charset="0"/>
              </a:rPr>
              <a:t>NGS/MSIX Help Desk </a:t>
            </a:r>
          </a:p>
          <a:p>
            <a:pPr marL="0" indent="0" algn="ctr">
              <a:buNone/>
            </a:pPr>
            <a:endParaRPr lang="en-US" sz="1800" dirty="0">
              <a:solidFill>
                <a:schemeClr val="tx1">
                  <a:lumMod val="85000"/>
                  <a:lumOff val="15000"/>
                </a:schemeClr>
              </a:solidFill>
              <a:latin typeface="Arial" panose="020B0604020202020204" pitchFamily="34" charset="0"/>
              <a:cs typeface="Arial" panose="020B0604020202020204" pitchFamily="34" charset="0"/>
            </a:endParaRPr>
          </a:p>
          <a:p>
            <a:pPr marL="0" indent="0" algn="ctr">
              <a:buNone/>
            </a:pPr>
            <a:endParaRPr lang="en-US" sz="1400" dirty="0" smtClean="0">
              <a:solidFill>
                <a:schemeClr val="tx1">
                  <a:lumMod val="85000"/>
                  <a:lumOff val="15000"/>
                </a:schemeClr>
              </a:solidFill>
              <a:latin typeface="Arial" panose="020B0604020202020204" pitchFamily="34" charset="0"/>
              <a:cs typeface="Arial" panose="020B0604020202020204" pitchFamily="34" charset="0"/>
            </a:endParaRPr>
          </a:p>
          <a:p>
            <a:pPr marL="0" indent="0" algn="ctr">
              <a:buNone/>
            </a:pPr>
            <a:endParaRPr lang="en-US" sz="1400" dirty="0">
              <a:solidFill>
                <a:schemeClr val="tx1">
                  <a:lumMod val="85000"/>
                  <a:lumOff val="15000"/>
                </a:schemeClr>
              </a:solidFill>
              <a:latin typeface="Arial" panose="020B0604020202020204" pitchFamily="34" charset="0"/>
              <a:cs typeface="Arial" panose="020B0604020202020204" pitchFamily="34" charset="0"/>
            </a:endParaRPr>
          </a:p>
          <a:p>
            <a:pPr marL="0" indent="0" algn="ctr">
              <a:buNone/>
            </a:pPr>
            <a:endParaRPr lang="en-US" sz="1400" dirty="0" smtClean="0">
              <a:solidFill>
                <a:schemeClr val="tx1">
                  <a:lumMod val="85000"/>
                  <a:lumOff val="15000"/>
                </a:schemeClr>
              </a:solidFill>
              <a:latin typeface="Arial" panose="020B0604020202020204" pitchFamily="34" charset="0"/>
              <a:cs typeface="Arial" panose="020B0604020202020204" pitchFamily="34" charset="0"/>
            </a:endParaRPr>
          </a:p>
          <a:p>
            <a:pPr marL="0" indent="0" algn="ctr">
              <a:buNone/>
            </a:pPr>
            <a:r>
              <a:rPr lang="en-US" sz="1400" dirty="0" smtClean="0">
                <a:solidFill>
                  <a:schemeClr val="tx1">
                    <a:lumMod val="85000"/>
                    <a:lumOff val="15000"/>
                  </a:schemeClr>
                </a:solidFill>
                <a:latin typeface="Arial" panose="020B0604020202020204" pitchFamily="34" charset="0"/>
                <a:cs typeface="Arial" panose="020B0604020202020204" pitchFamily="34" charset="0"/>
              </a:rPr>
              <a:t>866.326.9468 | helpdesk@ngsmigrant.com</a:t>
            </a:r>
          </a:p>
          <a:p>
            <a:pPr marL="346075"/>
            <a:r>
              <a:rPr lang="en-US" sz="2000" dirty="0" smtClean="0">
                <a:solidFill>
                  <a:srgbClr val="005F86"/>
                </a:solidFill>
                <a:latin typeface="Arial" pitchFamily="34" charset="0"/>
                <a:cs typeface="Arial" pitchFamily="34" charset="0"/>
              </a:rPr>
              <a:t> </a:t>
            </a:r>
          </a:p>
          <a:p>
            <a:pPr algn="ctr"/>
            <a:endParaRPr lang="en-US" dirty="0">
              <a:solidFill>
                <a:srgbClr val="005F86"/>
              </a:solidFill>
              <a:latin typeface="Arial"/>
              <a:cs typeface="Arial"/>
            </a:endParaRPr>
          </a:p>
        </p:txBody>
      </p:sp>
      <p:sp>
        <p:nvSpPr>
          <p:cNvPr id="4" name="Title 3"/>
          <p:cNvSpPr>
            <a:spLocks noGrp="1"/>
          </p:cNvSpPr>
          <p:nvPr>
            <p:ph type="title"/>
          </p:nvPr>
        </p:nvSpPr>
        <p:spPr>
          <a:xfrm>
            <a:off x="381000" y="1447800"/>
            <a:ext cx="3543300" cy="1143000"/>
          </a:xfrm>
        </p:spPr>
        <p:txBody>
          <a:bodyPr>
            <a:normAutofit fontScale="90000"/>
          </a:bodyPr>
          <a:lstStyle/>
          <a:p>
            <a:r>
              <a:rPr lang="en-US" sz="5400" dirty="0" smtClean="0">
                <a:solidFill>
                  <a:schemeClr val="tx2">
                    <a:lumMod val="75000"/>
                  </a:schemeClr>
                </a:solidFill>
                <a:latin typeface="Monotype Corsiva" panose="03010101010201010101" pitchFamily="66" charset="0"/>
              </a:rPr>
              <a:t>Thank you for joining our session!</a:t>
            </a:r>
            <a:endParaRPr lang="en-US" sz="5400" dirty="0">
              <a:solidFill>
                <a:schemeClr val="tx2">
                  <a:lumMod val="75000"/>
                </a:schemeClr>
              </a:solidFill>
              <a:latin typeface="Monotype Corsiva" panose="03010101010201010101" pitchFamily="66" charset="0"/>
            </a:endParaRPr>
          </a:p>
        </p:txBody>
      </p:sp>
    </p:spTree>
    <p:extLst>
      <p:ext uri="{BB962C8B-B14F-4D97-AF65-F5344CB8AC3E}">
        <p14:creationId xmlns:p14="http://schemas.microsoft.com/office/powerpoint/2010/main" val="2502364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p:cNvSpPr/>
          <p:nvPr/>
        </p:nvSpPr>
        <p:spPr>
          <a:xfrm>
            <a:off x="0" y="609600"/>
            <a:ext cx="9144000" cy="6248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4800" b="1" dirty="0" smtClean="0">
              <a:solidFill>
                <a:srgbClr val="C6531F"/>
              </a:solidFill>
              <a:latin typeface="Arial" pitchFamily="34" charset="0"/>
              <a:cs typeface="Arial" pitchFamily="34" charset="0"/>
            </a:endParaRPr>
          </a:p>
          <a:p>
            <a:pPr algn="ctr"/>
            <a:endParaRPr lang="en-US" dirty="0">
              <a:solidFill>
                <a:srgbClr val="005F86"/>
              </a:solidFill>
              <a:latin typeface="Arial"/>
              <a:cs typeface="Arial"/>
            </a:endParaRPr>
          </a:p>
        </p:txBody>
      </p:sp>
      <p:sp>
        <p:nvSpPr>
          <p:cNvPr id="7" name="TextBox 6"/>
          <p:cNvSpPr txBox="1"/>
          <p:nvPr/>
        </p:nvSpPr>
        <p:spPr>
          <a:xfrm>
            <a:off x="914400" y="2286000"/>
            <a:ext cx="7620000" cy="3477875"/>
          </a:xfrm>
          <a:prstGeom prst="rect">
            <a:avLst/>
          </a:prstGeom>
          <a:noFill/>
        </p:spPr>
        <p:txBody>
          <a:bodyPr wrap="square" rtlCol="0">
            <a:spAutoFit/>
          </a:bodyPr>
          <a:lstStyle/>
          <a:p>
            <a:pPr marL="457200" lvl="0" indent="-457200">
              <a:buFont typeface="Wingdings" charset="2"/>
              <a:buChar char="§"/>
            </a:pPr>
            <a:r>
              <a:rPr lang="en-US" sz="2000" dirty="0" smtClean="0">
                <a:solidFill>
                  <a:schemeClr val="tx1">
                    <a:lumMod val="75000"/>
                    <a:lumOff val="25000"/>
                  </a:schemeClr>
                </a:solidFill>
                <a:latin typeface="Arial" pitchFamily="34" charset="0"/>
                <a:cs typeface="Arial" pitchFamily="34" charset="0"/>
              </a:rPr>
              <a:t>Welcome 	</a:t>
            </a:r>
          </a:p>
          <a:p>
            <a:pPr marL="457200" lvl="0" indent="-457200"/>
            <a:endParaRPr lang="en-US" sz="2000" dirty="0" smtClean="0">
              <a:solidFill>
                <a:schemeClr val="tx1">
                  <a:lumMod val="75000"/>
                  <a:lumOff val="25000"/>
                </a:schemeClr>
              </a:solidFill>
              <a:latin typeface="Arial" pitchFamily="34" charset="0"/>
              <a:cs typeface="Arial" pitchFamily="34" charset="0"/>
            </a:endParaRPr>
          </a:p>
          <a:p>
            <a:pPr marL="457200" lvl="0" indent="-457200">
              <a:buFont typeface="Wingdings" charset="2"/>
              <a:buChar char="§"/>
            </a:pPr>
            <a:r>
              <a:rPr lang="en-US" sz="2000" dirty="0" smtClean="0">
                <a:solidFill>
                  <a:schemeClr val="tx1">
                    <a:lumMod val="75000"/>
                    <a:lumOff val="25000"/>
                  </a:schemeClr>
                </a:solidFill>
                <a:latin typeface="Arial" pitchFamily="34" charset="0"/>
                <a:cs typeface="Arial" pitchFamily="34" charset="0"/>
              </a:rPr>
              <a:t>NGS/MSIX Handout</a:t>
            </a:r>
          </a:p>
          <a:p>
            <a:pPr marL="457200" lvl="0" indent="-457200">
              <a:buFont typeface="Wingdings" charset="2"/>
              <a:buChar char="§"/>
            </a:pPr>
            <a:endParaRPr lang="en-US" sz="2000" dirty="0" smtClean="0">
              <a:solidFill>
                <a:schemeClr val="tx1">
                  <a:lumMod val="75000"/>
                  <a:lumOff val="25000"/>
                </a:schemeClr>
              </a:solidFill>
              <a:latin typeface="Arial" pitchFamily="34" charset="0"/>
              <a:cs typeface="Arial" pitchFamily="34" charset="0"/>
            </a:endParaRPr>
          </a:p>
          <a:p>
            <a:pPr marL="457200" lvl="0" indent="-457200">
              <a:buFont typeface="Wingdings" charset="2"/>
              <a:buChar char="§"/>
            </a:pPr>
            <a:r>
              <a:rPr lang="en-US" sz="2000" dirty="0" smtClean="0">
                <a:solidFill>
                  <a:schemeClr val="tx1">
                    <a:lumMod val="75000"/>
                    <a:lumOff val="25000"/>
                  </a:schemeClr>
                </a:solidFill>
                <a:latin typeface="Arial" pitchFamily="34" charset="0"/>
                <a:cs typeface="Arial" pitchFamily="34" charset="0"/>
              </a:rPr>
              <a:t>Purpose of the ECOE</a:t>
            </a:r>
          </a:p>
          <a:p>
            <a:pPr lvl="0"/>
            <a:endParaRPr lang="en-US" sz="2000" dirty="0">
              <a:solidFill>
                <a:schemeClr val="tx1">
                  <a:lumMod val="75000"/>
                  <a:lumOff val="25000"/>
                </a:schemeClr>
              </a:solidFill>
              <a:latin typeface="Arial" pitchFamily="34" charset="0"/>
              <a:cs typeface="Arial" pitchFamily="34" charset="0"/>
            </a:endParaRPr>
          </a:p>
          <a:p>
            <a:pPr marL="457200" lvl="0" indent="-457200">
              <a:buFont typeface="Wingdings" charset="2"/>
              <a:buChar char="§"/>
            </a:pPr>
            <a:r>
              <a:rPr lang="en-US" sz="2000" dirty="0" smtClean="0">
                <a:solidFill>
                  <a:schemeClr val="tx1">
                    <a:lumMod val="75000"/>
                    <a:lumOff val="25000"/>
                  </a:schemeClr>
                </a:solidFill>
                <a:latin typeface="Arial" pitchFamily="34" charset="0"/>
                <a:cs typeface="Arial" pitchFamily="34" charset="0"/>
              </a:rPr>
              <a:t>FAQs for ECOE</a:t>
            </a:r>
          </a:p>
          <a:p>
            <a:pPr lvl="0"/>
            <a:endParaRPr lang="en-US" sz="2000" dirty="0">
              <a:solidFill>
                <a:schemeClr val="tx1">
                  <a:lumMod val="75000"/>
                  <a:lumOff val="25000"/>
                </a:schemeClr>
              </a:solidFill>
              <a:latin typeface="Arial" pitchFamily="34" charset="0"/>
              <a:cs typeface="Arial" pitchFamily="34" charset="0"/>
            </a:endParaRPr>
          </a:p>
          <a:p>
            <a:pPr marL="457200" indent="-457200">
              <a:buFont typeface="Wingdings" charset="2"/>
              <a:buChar char="§"/>
            </a:pPr>
            <a:r>
              <a:rPr lang="en-US" sz="2000" dirty="0">
                <a:solidFill>
                  <a:schemeClr val="tx1">
                    <a:lumMod val="75000"/>
                    <a:lumOff val="25000"/>
                  </a:schemeClr>
                </a:solidFill>
                <a:latin typeface="Arial" pitchFamily="34" charset="0"/>
                <a:cs typeface="Arial" pitchFamily="34" charset="0"/>
              </a:rPr>
              <a:t>NGS </a:t>
            </a:r>
            <a:r>
              <a:rPr lang="en-US" sz="2000" dirty="0" smtClean="0">
                <a:solidFill>
                  <a:schemeClr val="tx1">
                    <a:lumMod val="75000"/>
                    <a:lumOff val="25000"/>
                  </a:schemeClr>
                </a:solidFill>
                <a:latin typeface="Arial" pitchFamily="34" charset="0"/>
                <a:cs typeface="Arial" pitchFamily="34" charset="0"/>
              </a:rPr>
              <a:t>E-COE – </a:t>
            </a:r>
            <a:r>
              <a:rPr lang="en-US" sz="2000" dirty="0">
                <a:solidFill>
                  <a:schemeClr val="tx1">
                    <a:lumMod val="75000"/>
                    <a:lumOff val="25000"/>
                  </a:schemeClr>
                </a:solidFill>
                <a:latin typeface="Arial" pitchFamily="34" charset="0"/>
                <a:cs typeface="Arial" pitchFamily="34" charset="0"/>
              </a:rPr>
              <a:t> </a:t>
            </a:r>
            <a:r>
              <a:rPr lang="en-US" sz="2000" dirty="0" smtClean="0">
                <a:solidFill>
                  <a:schemeClr val="tx1">
                    <a:lumMod val="75000"/>
                    <a:lumOff val="25000"/>
                  </a:schemeClr>
                </a:solidFill>
                <a:latin typeface="Arial" pitchFamily="34" charset="0"/>
                <a:cs typeface="Arial" pitchFamily="34" charset="0"/>
              </a:rPr>
              <a:t>Demo on NGS</a:t>
            </a:r>
          </a:p>
          <a:p>
            <a:pPr marL="457200" lvl="0" indent="-457200">
              <a:buFont typeface="Wingdings" charset="2"/>
              <a:buChar char="§"/>
            </a:pPr>
            <a:endParaRPr lang="en-US" sz="2000" dirty="0">
              <a:solidFill>
                <a:schemeClr val="tx1">
                  <a:lumMod val="75000"/>
                  <a:lumOff val="25000"/>
                </a:schemeClr>
              </a:solidFill>
              <a:latin typeface="Arial" pitchFamily="34" charset="0"/>
              <a:cs typeface="Arial" pitchFamily="34" charset="0"/>
            </a:endParaRPr>
          </a:p>
          <a:p>
            <a:pPr marL="457200" lvl="0" indent="-457200">
              <a:buFont typeface="Wingdings" charset="2"/>
              <a:buChar char="§"/>
            </a:pPr>
            <a:r>
              <a:rPr lang="en-US" sz="2000" dirty="0" smtClean="0">
                <a:solidFill>
                  <a:schemeClr val="tx1">
                    <a:lumMod val="75000"/>
                    <a:lumOff val="25000"/>
                  </a:schemeClr>
                </a:solidFill>
                <a:latin typeface="Arial" pitchFamily="34" charset="0"/>
                <a:cs typeface="Arial" pitchFamily="34" charset="0"/>
              </a:rPr>
              <a:t>Q&amp;A</a:t>
            </a:r>
            <a:endParaRPr lang="en-US" sz="2000" dirty="0" smtClean="0">
              <a:solidFill>
                <a:srgbClr val="005F86"/>
              </a:solidFill>
              <a:latin typeface="Arial" pitchFamily="34" charset="0"/>
              <a:cs typeface="Arial" pitchFamily="34" charset="0"/>
            </a:endParaRPr>
          </a:p>
        </p:txBody>
      </p:sp>
      <p:sp>
        <p:nvSpPr>
          <p:cNvPr id="10" name="Rectangle 9"/>
          <p:cNvSpPr/>
          <p:nvPr/>
        </p:nvSpPr>
        <p:spPr>
          <a:xfrm>
            <a:off x="533400" y="990600"/>
            <a:ext cx="6705600" cy="646331"/>
          </a:xfrm>
          <a:prstGeom prst="rect">
            <a:avLst/>
          </a:prstGeom>
        </p:spPr>
        <p:txBody>
          <a:bodyPr wrap="square">
            <a:spAutoFit/>
          </a:bodyPr>
          <a:lstStyle/>
          <a:p>
            <a:r>
              <a:rPr lang="en-US" sz="3600" b="1" dirty="0" smtClean="0">
                <a:solidFill>
                  <a:schemeClr val="tx1">
                    <a:lumMod val="75000"/>
                    <a:lumOff val="25000"/>
                  </a:schemeClr>
                </a:solidFill>
                <a:latin typeface="Arial" pitchFamily="34" charset="0"/>
                <a:cs typeface="Arial" pitchFamily="34" charset="0"/>
              </a:rPr>
              <a:t>AGENDA</a:t>
            </a:r>
            <a:endParaRPr lang="en-US" sz="3600" dirty="0">
              <a:solidFill>
                <a:schemeClr val="tx1">
                  <a:lumMod val="75000"/>
                  <a:lumOff val="25000"/>
                </a:schemeClr>
              </a:solidFill>
            </a:endParaRPr>
          </a:p>
        </p:txBody>
      </p:sp>
      <p:sp>
        <p:nvSpPr>
          <p:cNvPr id="11" name="Rectangle 10"/>
          <p:cNvSpPr/>
          <p:nvPr/>
        </p:nvSpPr>
        <p:spPr>
          <a:xfrm>
            <a:off x="533400" y="1578828"/>
            <a:ext cx="8001000" cy="457200"/>
          </a:xfrm>
          <a:prstGeom prst="rect">
            <a:avLst/>
          </a:prstGeom>
          <a:solidFill>
            <a:schemeClr val="accent1">
              <a:lumMod val="75000"/>
            </a:schemeClr>
          </a:solidFill>
          <a:ln>
            <a:solidFill>
              <a:srgbClr val="005F86"/>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smtClean="0">
                <a:solidFill>
                  <a:schemeClr val="bg1"/>
                </a:solidFill>
                <a:latin typeface="Arial" pitchFamily="34" charset="0"/>
                <a:cs typeface="Arial" pitchFamily="34" charset="0"/>
              </a:rPr>
              <a:t>NGS and MSIX Academy</a:t>
            </a:r>
          </a:p>
          <a:p>
            <a:pPr algn="ctr"/>
            <a:endParaRPr lang="en-US" dirty="0">
              <a:solidFill>
                <a:srgbClr val="005F86"/>
              </a:solidFill>
              <a:latin typeface="Arial"/>
              <a:cs typeface="Arial"/>
            </a:endParaRPr>
          </a:p>
        </p:txBody>
      </p:sp>
    </p:spTree>
    <p:extLst>
      <p:ext uri="{BB962C8B-B14F-4D97-AF65-F5344CB8AC3E}">
        <p14:creationId xmlns:p14="http://schemas.microsoft.com/office/powerpoint/2010/main" val="3169041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p:cNvSpPr/>
          <p:nvPr/>
        </p:nvSpPr>
        <p:spPr>
          <a:xfrm>
            <a:off x="0" y="609600"/>
            <a:ext cx="9144000" cy="6248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4800" b="1" dirty="0" smtClean="0">
              <a:solidFill>
                <a:srgbClr val="C6531F"/>
              </a:solidFill>
              <a:latin typeface="Arial" pitchFamily="34" charset="0"/>
              <a:cs typeface="Arial" pitchFamily="34" charset="0"/>
            </a:endParaRPr>
          </a:p>
          <a:p>
            <a:pPr algn="ctr"/>
            <a:endParaRPr lang="en-US" dirty="0">
              <a:solidFill>
                <a:srgbClr val="005F86"/>
              </a:solidFill>
              <a:latin typeface="Arial"/>
              <a:cs typeface="Arial"/>
            </a:endParaRPr>
          </a:p>
        </p:txBody>
      </p:sp>
      <p:sp>
        <p:nvSpPr>
          <p:cNvPr id="7" name="TextBox 6"/>
          <p:cNvSpPr txBox="1"/>
          <p:nvPr/>
        </p:nvSpPr>
        <p:spPr>
          <a:xfrm>
            <a:off x="457200" y="2286000"/>
            <a:ext cx="7848600" cy="3170099"/>
          </a:xfrm>
          <a:prstGeom prst="rect">
            <a:avLst/>
          </a:prstGeom>
          <a:noFill/>
        </p:spPr>
        <p:txBody>
          <a:bodyPr wrap="square" rtlCol="0">
            <a:spAutoFit/>
          </a:bodyPr>
          <a:lstStyle/>
          <a:p>
            <a:pPr marL="457200" indent="-457200">
              <a:buFont typeface="Wingdings" charset="2"/>
              <a:buChar char="§"/>
            </a:pPr>
            <a:r>
              <a:rPr lang="en-US" sz="2000" dirty="0" smtClean="0">
                <a:solidFill>
                  <a:schemeClr val="tx1">
                    <a:lumMod val="75000"/>
                    <a:lumOff val="25000"/>
                  </a:schemeClr>
                </a:solidFill>
                <a:latin typeface="Arial" pitchFamily="34" charset="0"/>
                <a:cs typeface="Arial" pitchFamily="34" charset="0"/>
              </a:rPr>
              <a:t>Upcoming NGS Build 23.1</a:t>
            </a:r>
          </a:p>
          <a:p>
            <a:endParaRPr lang="en-US" sz="2000" dirty="0" smtClean="0">
              <a:solidFill>
                <a:schemeClr val="tx1">
                  <a:lumMod val="75000"/>
                  <a:lumOff val="25000"/>
                </a:schemeClr>
              </a:solidFill>
              <a:latin typeface="Arial" pitchFamily="34" charset="0"/>
              <a:cs typeface="Arial" pitchFamily="34" charset="0"/>
            </a:endParaRPr>
          </a:p>
          <a:p>
            <a:pPr marL="457200" indent="-457200">
              <a:buFont typeface="Wingdings" charset="2"/>
              <a:buChar char="§"/>
            </a:pPr>
            <a:r>
              <a:rPr lang="en-US" sz="2000" dirty="0" smtClean="0">
                <a:solidFill>
                  <a:schemeClr val="tx1">
                    <a:lumMod val="75000"/>
                    <a:lumOff val="25000"/>
                  </a:schemeClr>
                </a:solidFill>
                <a:latin typeface="Arial" pitchFamily="34" charset="0"/>
                <a:cs typeface="Arial" pitchFamily="34" charset="0"/>
              </a:rPr>
              <a:t>Now Available the NGS/MSIX TEA Manual</a:t>
            </a:r>
          </a:p>
          <a:p>
            <a:pPr marL="457200" indent="-457200">
              <a:buFont typeface="Wingdings" charset="2"/>
              <a:buChar char="§"/>
            </a:pPr>
            <a:endParaRPr lang="en-US" sz="2000" dirty="0" smtClean="0">
              <a:solidFill>
                <a:schemeClr val="tx1">
                  <a:lumMod val="75000"/>
                  <a:lumOff val="25000"/>
                </a:schemeClr>
              </a:solidFill>
              <a:latin typeface="Arial" pitchFamily="34" charset="0"/>
              <a:cs typeface="Arial" pitchFamily="34" charset="0"/>
            </a:endParaRPr>
          </a:p>
          <a:p>
            <a:pPr marL="457200" indent="-457200">
              <a:buFont typeface="Wingdings" charset="2"/>
              <a:buChar char="§"/>
            </a:pPr>
            <a:r>
              <a:rPr lang="en-US" sz="2000" dirty="0" smtClean="0">
                <a:solidFill>
                  <a:schemeClr val="tx1">
                    <a:lumMod val="75000"/>
                    <a:lumOff val="25000"/>
                  </a:schemeClr>
                </a:solidFill>
                <a:latin typeface="Arial" pitchFamily="34" charset="0"/>
                <a:cs typeface="Arial" pitchFamily="34" charset="0"/>
              </a:rPr>
              <a:t>NGS and MSIX updates</a:t>
            </a:r>
          </a:p>
          <a:p>
            <a:pPr marL="800100" lvl="1" indent="-342900">
              <a:buFont typeface="Wingdings" panose="05000000000000000000" pitchFamily="2" charset="2"/>
              <a:buChar char="§"/>
            </a:pPr>
            <a:r>
              <a:rPr lang="en-US" sz="2000" dirty="0" smtClean="0">
                <a:solidFill>
                  <a:schemeClr val="tx1">
                    <a:lumMod val="75000"/>
                    <a:lumOff val="25000"/>
                  </a:schemeClr>
                </a:solidFill>
                <a:latin typeface="Arial" pitchFamily="34" charset="0"/>
                <a:cs typeface="Arial" pitchFamily="34" charset="0"/>
              </a:rPr>
              <a:t>NGS ECOE</a:t>
            </a:r>
          </a:p>
          <a:p>
            <a:pPr marL="1257300" lvl="2" indent="-342900">
              <a:buFont typeface="Wingdings" panose="05000000000000000000" pitchFamily="2" charset="2"/>
              <a:buChar char="ü"/>
            </a:pPr>
            <a:r>
              <a:rPr lang="en-US" sz="2000" dirty="0">
                <a:solidFill>
                  <a:schemeClr val="tx1">
                    <a:lumMod val="75000"/>
                    <a:lumOff val="25000"/>
                  </a:schemeClr>
                </a:solidFill>
                <a:latin typeface="Arial" pitchFamily="34" charset="0"/>
                <a:cs typeface="Arial" pitchFamily="34" charset="0"/>
              </a:rPr>
              <a:t>New ECOE Help Screens on NGS  </a:t>
            </a:r>
            <a:endParaRPr lang="en-US" sz="2000" dirty="0" smtClean="0">
              <a:solidFill>
                <a:schemeClr val="tx1">
                  <a:lumMod val="75000"/>
                  <a:lumOff val="25000"/>
                </a:schemeClr>
              </a:solidFill>
              <a:latin typeface="Arial" pitchFamily="34" charset="0"/>
              <a:cs typeface="Arial" pitchFamily="34" charset="0"/>
            </a:endParaRPr>
          </a:p>
          <a:p>
            <a:pPr marL="914400" lvl="1" indent="-457200">
              <a:buFont typeface="Wingdings" charset="2"/>
              <a:buChar char="§"/>
            </a:pPr>
            <a:r>
              <a:rPr lang="en-US" sz="2000" dirty="0" smtClean="0">
                <a:solidFill>
                  <a:schemeClr val="tx1">
                    <a:lumMod val="75000"/>
                    <a:lumOff val="25000"/>
                  </a:schemeClr>
                </a:solidFill>
                <a:latin typeface="Arial" pitchFamily="34" charset="0"/>
                <a:cs typeface="Arial" pitchFamily="34" charset="0"/>
              </a:rPr>
              <a:t>MSIX Student Move Notifications</a:t>
            </a:r>
          </a:p>
          <a:p>
            <a:pPr marL="914400" lvl="1" indent="-457200">
              <a:buFont typeface="Wingdings" charset="2"/>
              <a:buChar char="§"/>
            </a:pPr>
            <a:r>
              <a:rPr lang="en-US" sz="2000" dirty="0" smtClean="0">
                <a:solidFill>
                  <a:schemeClr val="tx1">
                    <a:lumMod val="75000"/>
                    <a:lumOff val="25000"/>
                  </a:schemeClr>
                </a:solidFill>
                <a:latin typeface="Arial" pitchFamily="34" charset="0"/>
                <a:cs typeface="Arial" pitchFamily="34" charset="0"/>
              </a:rPr>
              <a:t>MSIX Data Requests</a:t>
            </a:r>
          </a:p>
          <a:p>
            <a:pPr lvl="0"/>
            <a:endParaRPr lang="en-US" sz="2000" dirty="0" smtClean="0">
              <a:solidFill>
                <a:srgbClr val="005F86"/>
              </a:solidFill>
              <a:latin typeface="Arial" pitchFamily="34" charset="0"/>
              <a:cs typeface="Arial" pitchFamily="34" charset="0"/>
            </a:endParaRPr>
          </a:p>
        </p:txBody>
      </p:sp>
      <p:sp>
        <p:nvSpPr>
          <p:cNvPr id="10" name="Rectangle 9"/>
          <p:cNvSpPr/>
          <p:nvPr/>
        </p:nvSpPr>
        <p:spPr>
          <a:xfrm>
            <a:off x="533400" y="990600"/>
            <a:ext cx="6705600" cy="646331"/>
          </a:xfrm>
          <a:prstGeom prst="rect">
            <a:avLst/>
          </a:prstGeom>
        </p:spPr>
        <p:txBody>
          <a:bodyPr wrap="square">
            <a:spAutoFit/>
          </a:bodyPr>
          <a:lstStyle/>
          <a:p>
            <a:r>
              <a:rPr lang="en-US" sz="3600" b="1" dirty="0" smtClean="0">
                <a:solidFill>
                  <a:schemeClr val="tx1">
                    <a:lumMod val="75000"/>
                    <a:lumOff val="25000"/>
                  </a:schemeClr>
                </a:solidFill>
                <a:latin typeface="Arial" pitchFamily="34" charset="0"/>
                <a:cs typeface="Arial" pitchFamily="34" charset="0"/>
              </a:rPr>
              <a:t>NGS/MSIX UPDATES</a:t>
            </a:r>
            <a:endParaRPr lang="en-US" sz="3600" dirty="0">
              <a:solidFill>
                <a:schemeClr val="tx1">
                  <a:lumMod val="75000"/>
                  <a:lumOff val="25000"/>
                </a:schemeClr>
              </a:solidFill>
            </a:endParaRPr>
          </a:p>
        </p:txBody>
      </p:sp>
      <p:sp>
        <p:nvSpPr>
          <p:cNvPr id="11" name="Rectangle 10"/>
          <p:cNvSpPr/>
          <p:nvPr/>
        </p:nvSpPr>
        <p:spPr>
          <a:xfrm>
            <a:off x="533400" y="1578828"/>
            <a:ext cx="8001000" cy="45720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smtClean="0">
                <a:solidFill>
                  <a:schemeClr val="bg1"/>
                </a:solidFill>
                <a:latin typeface="Arial" pitchFamily="34" charset="0"/>
                <a:cs typeface="Arial" pitchFamily="34" charset="0"/>
              </a:rPr>
              <a:t>The new, the old, and everything else</a:t>
            </a:r>
          </a:p>
          <a:p>
            <a:pPr algn="ctr"/>
            <a:endParaRPr lang="en-US" dirty="0">
              <a:solidFill>
                <a:srgbClr val="005F86"/>
              </a:solidFill>
              <a:latin typeface="Arial"/>
              <a:cs typeface="Arial"/>
            </a:endParaRPr>
          </a:p>
        </p:txBody>
      </p:sp>
    </p:spTree>
    <p:extLst>
      <p:ext uri="{BB962C8B-B14F-4D97-AF65-F5344CB8AC3E}">
        <p14:creationId xmlns:p14="http://schemas.microsoft.com/office/powerpoint/2010/main" val="4187069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p:cNvSpPr/>
          <p:nvPr/>
        </p:nvSpPr>
        <p:spPr>
          <a:xfrm>
            <a:off x="0" y="609600"/>
            <a:ext cx="9144000" cy="6248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4800" b="1" dirty="0" smtClean="0">
              <a:solidFill>
                <a:srgbClr val="C6531F"/>
              </a:solidFill>
              <a:latin typeface="Arial" pitchFamily="34" charset="0"/>
              <a:cs typeface="Arial" pitchFamily="34" charset="0"/>
            </a:endParaRPr>
          </a:p>
          <a:p>
            <a:pPr algn="ctr"/>
            <a:endParaRPr lang="en-US" dirty="0">
              <a:solidFill>
                <a:srgbClr val="005F86"/>
              </a:solidFill>
              <a:latin typeface="Arial"/>
              <a:cs typeface="Arial"/>
            </a:endParaRPr>
          </a:p>
        </p:txBody>
      </p:sp>
      <p:sp>
        <p:nvSpPr>
          <p:cNvPr id="2" name="Title 1"/>
          <p:cNvSpPr>
            <a:spLocks noGrp="1"/>
          </p:cNvSpPr>
          <p:nvPr>
            <p:ph type="title"/>
          </p:nvPr>
        </p:nvSpPr>
        <p:spPr>
          <a:xfrm>
            <a:off x="1371600" y="2378176"/>
            <a:ext cx="7620000" cy="2101645"/>
          </a:xfrm>
        </p:spPr>
        <p:txBody>
          <a:bodyPr>
            <a:normAutofit/>
          </a:bodyPr>
          <a:lstStyle/>
          <a:p>
            <a:r>
              <a:rPr lang="en-US" sz="3600" b="1" dirty="0" smtClean="0">
                <a:latin typeface="Arial" pitchFamily="34" charset="0"/>
                <a:cs typeface="Arial" pitchFamily="34" charset="0"/>
              </a:rPr>
              <a:t>INTRODUCTION OF THE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NEW ELECTRONIC COE</a:t>
            </a:r>
            <a:endParaRPr lang="en-US" sz="2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V="1">
            <a:off x="304800" y="1723382"/>
            <a:ext cx="2743200" cy="3411234"/>
          </a:xfrm>
        </p:spPr>
      </p:pic>
    </p:spTree>
    <p:extLst>
      <p:ext uri="{BB962C8B-B14F-4D97-AF65-F5344CB8AC3E}">
        <p14:creationId xmlns:p14="http://schemas.microsoft.com/office/powerpoint/2010/main" val="936856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2244209"/>
            <a:ext cx="8229600" cy="3276600"/>
          </a:xfrm>
        </p:spPr>
        <p:txBody>
          <a:bodyPr>
            <a:normAutofit/>
          </a:bodyPr>
          <a:lstStyle/>
          <a:p>
            <a:pPr marL="508000" lvl="0" indent="-457200">
              <a:spcBef>
                <a:spcPts val="900"/>
              </a:spcBef>
              <a:buSzPts val="2800"/>
              <a:buFont typeface="+mj-lt"/>
              <a:buAutoNum type="arabicPeriod"/>
            </a:pPr>
            <a:r>
              <a:rPr lang="en-US" sz="2000" dirty="0" smtClean="0">
                <a:latin typeface="Arial" panose="020B0604020202020204" pitchFamily="34" charset="0"/>
                <a:cs typeface="Arial" panose="020B0604020202020204" pitchFamily="34" charset="0"/>
              </a:rPr>
              <a:t>What </a:t>
            </a:r>
            <a:r>
              <a:rPr lang="en-US" sz="2000" dirty="0">
                <a:latin typeface="Arial" panose="020B0604020202020204" pitchFamily="34" charset="0"/>
                <a:cs typeface="Arial" panose="020B0604020202020204" pitchFamily="34" charset="0"/>
              </a:rPr>
              <a:t>is an ECOE?</a:t>
            </a:r>
          </a:p>
          <a:p>
            <a:pPr marL="508000" lvl="0" indent="-457200">
              <a:spcBef>
                <a:spcPts val="0"/>
              </a:spcBef>
              <a:buSzPts val="2800"/>
              <a:buFont typeface="+mj-lt"/>
              <a:buAutoNum type="arabicPeriod"/>
            </a:pPr>
            <a:r>
              <a:rPr lang="en-US" sz="2000" dirty="0" smtClean="0">
                <a:latin typeface="Arial" panose="020B0604020202020204" pitchFamily="34" charset="0"/>
                <a:cs typeface="Arial" panose="020B0604020202020204" pitchFamily="34" charset="0"/>
              </a:rPr>
              <a:t>Will </a:t>
            </a:r>
            <a:r>
              <a:rPr lang="en-US" sz="2000" dirty="0">
                <a:latin typeface="Arial" panose="020B0604020202020204" pitchFamily="34" charset="0"/>
                <a:cs typeface="Arial" panose="020B0604020202020204" pitchFamily="34" charset="0"/>
              </a:rPr>
              <a:t>the ECOE replace the paper copy COE?</a:t>
            </a:r>
          </a:p>
          <a:p>
            <a:pPr marL="508000" lvl="0" indent="-457200">
              <a:spcBef>
                <a:spcPts val="0"/>
              </a:spcBef>
              <a:buSzPts val="2800"/>
              <a:buFont typeface="+mj-lt"/>
              <a:buAutoNum type="arabicPeriod"/>
            </a:pPr>
            <a:r>
              <a:rPr lang="en-US" sz="2000" dirty="0" smtClean="0">
                <a:latin typeface="Arial" panose="020B0604020202020204" pitchFamily="34" charset="0"/>
                <a:cs typeface="Arial" panose="020B0604020202020204" pitchFamily="34" charset="0"/>
              </a:rPr>
              <a:t>What </a:t>
            </a:r>
            <a:r>
              <a:rPr lang="en-US" sz="2000" dirty="0">
                <a:latin typeface="Arial" panose="020B0604020202020204" pitchFamily="34" charset="0"/>
                <a:cs typeface="Arial" panose="020B0604020202020204" pitchFamily="34" charset="0"/>
              </a:rPr>
              <a:t>is the difference between using the ECOE and the paper copy COE?</a:t>
            </a:r>
          </a:p>
          <a:p>
            <a:pPr marL="508000" lvl="0" indent="-457200">
              <a:spcBef>
                <a:spcPts val="0"/>
              </a:spcBef>
              <a:buSzPts val="2800"/>
              <a:buFont typeface="+mj-lt"/>
              <a:buAutoNum type="arabicPeriod"/>
            </a:pPr>
            <a:r>
              <a:rPr lang="en-US" sz="2000" dirty="0">
                <a:latin typeface="Arial" panose="020B0604020202020204" pitchFamily="34" charset="0"/>
                <a:cs typeface="Arial" panose="020B0604020202020204" pitchFamily="34" charset="0"/>
              </a:rPr>
              <a:t>W</a:t>
            </a:r>
            <a:r>
              <a:rPr lang="en-US" sz="2000" dirty="0" smtClean="0">
                <a:latin typeface="Arial" panose="020B0604020202020204" pitchFamily="34" charset="0"/>
                <a:cs typeface="Arial" panose="020B0604020202020204" pitchFamily="34" charset="0"/>
              </a:rPr>
              <a:t>are </a:t>
            </a:r>
            <a:r>
              <a:rPr lang="en-US" sz="2000" dirty="0">
                <a:latin typeface="Arial" panose="020B0604020202020204" pitchFamily="34" charset="0"/>
                <a:cs typeface="Arial" panose="020B0604020202020204" pitchFamily="34" charset="0"/>
              </a:rPr>
              <a:t>the current benefits of using the ECOE?</a:t>
            </a:r>
          </a:p>
          <a:p>
            <a:pPr marL="508000" lvl="0" indent="-457200">
              <a:spcBef>
                <a:spcPts val="0"/>
              </a:spcBef>
              <a:buSzPts val="2800"/>
              <a:buFont typeface="+mj-lt"/>
              <a:buAutoNum type="arabicPeriod"/>
            </a:pPr>
            <a:r>
              <a:rPr lang="en-US" sz="2000" dirty="0" smtClean="0">
                <a:latin typeface="Arial" panose="020B0604020202020204" pitchFamily="34" charset="0"/>
                <a:cs typeface="Arial" panose="020B0604020202020204" pitchFamily="34" charset="0"/>
              </a:rPr>
              <a:t>What </a:t>
            </a:r>
            <a:r>
              <a:rPr lang="en-US" sz="2000" dirty="0">
                <a:latin typeface="Arial" panose="020B0604020202020204" pitchFamily="34" charset="0"/>
                <a:cs typeface="Arial" panose="020B0604020202020204" pitchFamily="34" charset="0"/>
              </a:rPr>
              <a:t>devices can be used for the ECOE?</a:t>
            </a:r>
          </a:p>
          <a:p>
            <a:pPr marL="508000" lvl="0" indent="-457200">
              <a:spcBef>
                <a:spcPts val="0"/>
              </a:spcBef>
              <a:buSzPts val="2800"/>
              <a:buFont typeface="+mj-lt"/>
              <a:buAutoNum type="arabicPeriod"/>
            </a:pPr>
            <a:r>
              <a:rPr lang="en-US" sz="2000" dirty="0" smtClean="0">
                <a:latin typeface="Arial" panose="020B0604020202020204" pitchFamily="34" charset="0"/>
                <a:cs typeface="Arial" panose="020B0604020202020204" pitchFamily="34" charset="0"/>
              </a:rPr>
              <a:t>Is </a:t>
            </a:r>
            <a:r>
              <a:rPr lang="en-US" sz="2000" dirty="0">
                <a:latin typeface="Arial" panose="020B0604020202020204" pitchFamily="34" charset="0"/>
                <a:cs typeface="Arial" panose="020B0604020202020204" pitchFamily="34" charset="0"/>
              </a:rPr>
              <a:t>the ECOE the same as the Family Enrollment process on NGS?</a:t>
            </a:r>
          </a:p>
          <a:p>
            <a:pPr marL="508000" lvl="0" indent="-457200">
              <a:spcBef>
                <a:spcPts val="900"/>
              </a:spcBef>
              <a:buSzPts val="2800"/>
              <a:buFont typeface="+mj-lt"/>
              <a:buAutoNum type="arabicPeriod"/>
            </a:pPr>
            <a:endParaRPr lang="en-US" sz="2000" dirty="0"/>
          </a:p>
        </p:txBody>
      </p:sp>
      <p:sp>
        <p:nvSpPr>
          <p:cNvPr id="4" name="Rectangle 3"/>
          <p:cNvSpPr/>
          <p:nvPr/>
        </p:nvSpPr>
        <p:spPr>
          <a:xfrm>
            <a:off x="533400" y="990600"/>
            <a:ext cx="8153400" cy="646331"/>
          </a:xfrm>
          <a:prstGeom prst="rect">
            <a:avLst/>
          </a:prstGeom>
        </p:spPr>
        <p:txBody>
          <a:bodyPr wrap="square">
            <a:spAutoFit/>
          </a:bodyPr>
          <a:lstStyle/>
          <a:p>
            <a:r>
              <a:rPr lang="en-US" sz="3600" b="1" dirty="0" smtClean="0">
                <a:solidFill>
                  <a:schemeClr val="tx1">
                    <a:lumMod val="75000"/>
                    <a:lumOff val="25000"/>
                  </a:schemeClr>
                </a:solidFill>
                <a:latin typeface="Arial" pitchFamily="34" charset="0"/>
                <a:cs typeface="Arial" pitchFamily="34" charset="0"/>
              </a:rPr>
              <a:t>FEQUENTLY ASKED QUESTIONS</a:t>
            </a:r>
            <a:endParaRPr lang="en-US" sz="3600" dirty="0">
              <a:solidFill>
                <a:schemeClr val="tx1">
                  <a:lumMod val="75000"/>
                  <a:lumOff val="25000"/>
                </a:schemeClr>
              </a:solidFill>
            </a:endParaRPr>
          </a:p>
        </p:txBody>
      </p:sp>
      <p:sp>
        <p:nvSpPr>
          <p:cNvPr id="5" name="Rectangle 4"/>
          <p:cNvSpPr/>
          <p:nvPr/>
        </p:nvSpPr>
        <p:spPr>
          <a:xfrm>
            <a:off x="533400" y="1578828"/>
            <a:ext cx="8001000" cy="457200"/>
          </a:xfrm>
          <a:prstGeom prst="rect">
            <a:avLst/>
          </a:prstGeom>
          <a:solidFill>
            <a:schemeClr val="accent1">
              <a:lumMod val="75000"/>
            </a:schemeClr>
          </a:solidFill>
          <a:ln>
            <a:solidFill>
              <a:srgbClr val="005F86"/>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smtClean="0">
                <a:solidFill>
                  <a:schemeClr val="bg1"/>
                </a:solidFill>
                <a:latin typeface="Arial" pitchFamily="34" charset="0"/>
                <a:cs typeface="Arial" pitchFamily="34" charset="0"/>
              </a:rPr>
              <a:t>FAQS for the ECOE</a:t>
            </a:r>
          </a:p>
          <a:p>
            <a:pPr algn="ctr"/>
            <a:endParaRPr lang="en-US" dirty="0">
              <a:solidFill>
                <a:srgbClr val="005F86"/>
              </a:solidFill>
              <a:latin typeface="Arial"/>
              <a:cs typeface="Arial"/>
            </a:endParaRPr>
          </a:p>
        </p:txBody>
      </p:sp>
    </p:spTree>
    <p:extLst>
      <p:ext uri="{BB962C8B-B14F-4D97-AF65-F5344CB8AC3E}">
        <p14:creationId xmlns:p14="http://schemas.microsoft.com/office/powerpoint/2010/main" val="3659961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p:cNvSpPr/>
          <p:nvPr/>
        </p:nvSpPr>
        <p:spPr>
          <a:xfrm>
            <a:off x="0" y="609600"/>
            <a:ext cx="9144000" cy="6248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4800" b="1" dirty="0" smtClean="0">
              <a:solidFill>
                <a:srgbClr val="C6531F"/>
              </a:solidFill>
              <a:latin typeface="Arial" pitchFamily="34" charset="0"/>
              <a:cs typeface="Arial" pitchFamily="34" charset="0"/>
            </a:endParaRPr>
          </a:p>
          <a:p>
            <a:pPr algn="ctr"/>
            <a:endParaRPr lang="en-US" dirty="0">
              <a:solidFill>
                <a:srgbClr val="005F86"/>
              </a:solidFill>
              <a:latin typeface="Arial"/>
              <a:cs typeface="Arial"/>
            </a:endParaRPr>
          </a:p>
        </p:txBody>
      </p:sp>
      <p:sp>
        <p:nvSpPr>
          <p:cNvPr id="11" name="Rectangle 10"/>
          <p:cNvSpPr/>
          <p:nvPr/>
        </p:nvSpPr>
        <p:spPr>
          <a:xfrm>
            <a:off x="762000" y="1016000"/>
            <a:ext cx="8001000" cy="533400"/>
          </a:xfrm>
          <a:prstGeom prst="rect">
            <a:avLst/>
          </a:prstGeom>
          <a:solidFill>
            <a:schemeClr val="accent1">
              <a:lumMod val="75000"/>
            </a:schemeClr>
          </a:solidFill>
          <a:ln>
            <a:solidFill>
              <a:srgbClr val="005F86"/>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b="1" dirty="0" smtClean="0">
                <a:solidFill>
                  <a:schemeClr val="bg1"/>
                </a:solidFill>
                <a:latin typeface="Arial" pitchFamily="34" charset="0"/>
                <a:cs typeface="Arial" pitchFamily="34" charset="0"/>
              </a:rPr>
              <a:t>Introducing the NGS Electronic Certificate of Eligibility</a:t>
            </a:r>
          </a:p>
          <a:p>
            <a:pPr algn="ctr"/>
            <a:endParaRPr lang="en-US" dirty="0">
              <a:solidFill>
                <a:srgbClr val="005F86"/>
              </a:solidFill>
              <a:latin typeface="Arial"/>
              <a:cs typeface="Arial"/>
            </a:endParaRPr>
          </a:p>
        </p:txBody>
      </p:sp>
      <p:graphicFrame>
        <p:nvGraphicFramePr>
          <p:cNvPr id="17" name="Diagram 16"/>
          <p:cNvGraphicFramePr/>
          <p:nvPr>
            <p:extLst>
              <p:ext uri="{D42A27DB-BD31-4B8C-83A1-F6EECF244321}">
                <p14:modId xmlns:p14="http://schemas.microsoft.com/office/powerpoint/2010/main" val="1463150192"/>
              </p:ext>
            </p:extLst>
          </p:nvPr>
        </p:nvGraphicFramePr>
        <p:xfrm>
          <a:off x="1714500" y="1981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0581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50" y="1066800"/>
            <a:ext cx="8001000" cy="533400"/>
          </a:xfrm>
        </p:spPr>
        <p:txBody>
          <a:bodyPr>
            <a:noAutofit/>
          </a:bodyPr>
          <a:lstStyle/>
          <a:p>
            <a:r>
              <a:rPr lang="en" sz="3600" b="1" dirty="0" smtClean="0"/>
              <a:t>USER PERMISSIONS</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3174389035"/>
              </p:ext>
            </p:extLst>
          </p:nvPr>
        </p:nvGraphicFramePr>
        <p:xfrm>
          <a:off x="476250" y="1912619"/>
          <a:ext cx="8001000" cy="3179378"/>
        </p:xfrm>
        <a:graphic>
          <a:graphicData uri="http://schemas.openxmlformats.org/drawingml/2006/table">
            <a:tbl>
              <a:tblPr firstRow="1" bandRow="1">
                <a:tableStyleId>{5C22544A-7EE6-4342-B048-85BDC9FD1C3A}</a:tableStyleId>
              </a:tblPr>
              <a:tblGrid>
                <a:gridCol w="3200400"/>
                <a:gridCol w="2133600"/>
                <a:gridCol w="2667000"/>
              </a:tblGrid>
              <a:tr h="380999">
                <a:tc>
                  <a:txBody>
                    <a:bodyPr/>
                    <a:lstStyle/>
                    <a:p>
                      <a:pPr algn="ctr"/>
                      <a:r>
                        <a:rPr lang="en-US" dirty="0" smtClean="0"/>
                        <a:t>Functions</a:t>
                      </a:r>
                      <a:endParaRPr lang="en-US" dirty="0"/>
                    </a:p>
                  </a:txBody>
                  <a:tcPr/>
                </a:tc>
                <a:tc>
                  <a:txBody>
                    <a:bodyPr/>
                    <a:lstStyle/>
                    <a:p>
                      <a:pPr algn="ctr"/>
                      <a:r>
                        <a:rPr lang="en-US" dirty="0" smtClean="0"/>
                        <a:t>Recruiter</a:t>
                      </a:r>
                      <a:endParaRPr lang="en-US" dirty="0"/>
                    </a:p>
                  </a:txBody>
                  <a:tcPr/>
                </a:tc>
                <a:tc>
                  <a:txBody>
                    <a:bodyPr/>
                    <a:lstStyle/>
                    <a:p>
                      <a:pPr algn="ctr"/>
                      <a:r>
                        <a:rPr lang="en-US" dirty="0" smtClean="0"/>
                        <a:t>Approver/Reviewer</a:t>
                      </a:r>
                      <a:endParaRPr lang="en-US" dirty="0"/>
                    </a:p>
                  </a:txBody>
                  <a:tcPr/>
                </a:tc>
              </a:tr>
              <a:tr h="392411">
                <a:tc>
                  <a:txBody>
                    <a:bodyPr/>
                    <a:lstStyle/>
                    <a:p>
                      <a:r>
                        <a:rPr lang="en-US" dirty="0" smtClean="0"/>
                        <a:t>Create ECOE</a:t>
                      </a:r>
                    </a:p>
                  </a:txBody>
                  <a:tcPr/>
                </a:tc>
                <a:tc>
                  <a:txBody>
                    <a:bodyPr/>
                    <a:lstStyle/>
                    <a:p>
                      <a:pPr marL="0" lvl="0" indent="0" algn="ctr" rtl="0">
                        <a:spcBef>
                          <a:spcPts val="0"/>
                        </a:spcBef>
                        <a:spcAft>
                          <a:spcPts val="0"/>
                        </a:spcAft>
                        <a:buNone/>
                      </a:pPr>
                      <a:r>
                        <a:rPr lang="en" sz="1800" dirty="0" smtClean="0"/>
                        <a:t>✔</a:t>
                      </a:r>
                      <a:endParaRPr lang="en" sz="1800" dirty="0"/>
                    </a:p>
                  </a:txBody>
                  <a:tcPr/>
                </a:tc>
                <a:tc>
                  <a:txBody>
                    <a:bodyPr/>
                    <a:lstStyle/>
                    <a:p>
                      <a:endParaRPr lang="en-US" dirty="0"/>
                    </a:p>
                  </a:txBody>
                  <a:tcPr/>
                </a:tc>
              </a:tr>
              <a:tr h="439752">
                <a:tc>
                  <a:txBody>
                    <a:bodyPr/>
                    <a:lstStyle/>
                    <a:p>
                      <a:r>
                        <a:rPr lang="en-US" dirty="0" smtClean="0"/>
                        <a:t>Save ECOE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 sz="1800" dirty="0" smtClean="0"/>
                        <a:t>✔</a:t>
                      </a:r>
                    </a:p>
                  </a:txBody>
                  <a:tcPr/>
                </a:tc>
                <a:tc>
                  <a:txBody>
                    <a:bodyPr/>
                    <a:lstStyle/>
                    <a:p>
                      <a:endParaRPr lang="en-US" dirty="0"/>
                    </a:p>
                  </a:txBody>
                  <a:tcPr/>
                </a:tc>
              </a:tr>
              <a:tr h="409272">
                <a:tc>
                  <a:txBody>
                    <a:bodyPr/>
                    <a:lstStyle/>
                    <a:p>
                      <a:r>
                        <a:rPr lang="en-US" dirty="0" smtClean="0"/>
                        <a:t>Update ECOE</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 sz="1800" dirty="0" smtClean="0"/>
                        <a: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 sz="1800" dirty="0" smtClean="0"/>
                        <a:t>✔</a:t>
                      </a:r>
                    </a:p>
                  </a:txBody>
                  <a:tcPr/>
                </a:tc>
              </a:tr>
              <a:tr h="379711">
                <a:tc>
                  <a:txBody>
                    <a:bodyPr/>
                    <a:lstStyle/>
                    <a:p>
                      <a:r>
                        <a:rPr lang="en-US" dirty="0" smtClean="0"/>
                        <a:t>Submit</a:t>
                      </a:r>
                      <a:r>
                        <a:rPr lang="en-US" baseline="0" dirty="0" smtClean="0"/>
                        <a:t> ECOE for approval</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 sz="1800" dirty="0" smtClean="0"/>
                        <a:t>✔</a:t>
                      </a:r>
                    </a:p>
                  </a:txBody>
                  <a:tcPr/>
                </a:tc>
                <a:tc>
                  <a:txBody>
                    <a:bodyPr/>
                    <a:lstStyle/>
                    <a:p>
                      <a:endParaRPr lang="en-US" dirty="0"/>
                    </a:p>
                  </a:txBody>
                  <a:tcPr/>
                </a:tc>
              </a:tr>
              <a:tr h="392411">
                <a:tc>
                  <a:txBody>
                    <a:bodyPr/>
                    <a:lstStyle/>
                    <a:p>
                      <a:r>
                        <a:rPr lang="en-US" dirty="0" smtClean="0"/>
                        <a:t>Submit Approved ECOE</a:t>
                      </a:r>
                      <a:endParaRPr lang="en-US" dirty="0"/>
                    </a:p>
                  </a:txBody>
                  <a:tcPr/>
                </a:tc>
                <a:tc>
                  <a:txBody>
                    <a:bodyPr/>
                    <a:lstStyle/>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 sz="1800" dirty="0" smtClean="0"/>
                        <a:t>✔</a:t>
                      </a:r>
                    </a:p>
                  </a:txBody>
                  <a:tcPr/>
                </a:tc>
              </a:tr>
              <a:tr h="392411">
                <a:tc>
                  <a:txBody>
                    <a:bodyPr/>
                    <a:lstStyle/>
                    <a:p>
                      <a:r>
                        <a:rPr lang="en-US" dirty="0" smtClean="0"/>
                        <a:t>Approve/Reject ECOE</a:t>
                      </a:r>
                      <a:endParaRPr lang="en-US" dirty="0"/>
                    </a:p>
                  </a:txBody>
                  <a:tcPr/>
                </a:tc>
                <a:tc>
                  <a:txBody>
                    <a:bodyPr/>
                    <a:lstStyle/>
                    <a:p>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 sz="1800" dirty="0" smtClean="0"/>
                        <a:t>✔</a:t>
                      </a:r>
                    </a:p>
                  </a:txBody>
                  <a:tcPr/>
                </a:tc>
              </a:tr>
              <a:tr h="392411">
                <a:tc>
                  <a:txBody>
                    <a:bodyPr/>
                    <a:lstStyle/>
                    <a:p>
                      <a:r>
                        <a:rPr lang="en-US" dirty="0" smtClean="0"/>
                        <a:t>Search for Approved ECOEs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 sz="1800" dirty="0" smtClean="0"/>
                        <a:t>✔</a:t>
                      </a:r>
                    </a:p>
                  </a:txBody>
                  <a:tcPr/>
                </a:tc>
                <a:tc>
                  <a:txBody>
                    <a:bodyPr/>
                    <a:lstStyle/>
                    <a:p>
                      <a:endParaRPr lang="en-US"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097785250"/>
              </p:ext>
            </p:extLst>
          </p:nvPr>
        </p:nvGraphicFramePr>
        <p:xfrm>
          <a:off x="476250" y="5091997"/>
          <a:ext cx="8001000" cy="457200"/>
        </p:xfrm>
        <a:graphic>
          <a:graphicData uri="http://schemas.openxmlformats.org/drawingml/2006/table">
            <a:tbl>
              <a:tblPr firstRow="1" bandRow="1">
                <a:tableStyleId>{073A0DAA-6AF3-43AB-8588-CEC1D06C72B9}</a:tableStyleId>
              </a:tblPr>
              <a:tblGrid>
                <a:gridCol w="3200400"/>
                <a:gridCol w="2152650"/>
                <a:gridCol w="2647950"/>
              </a:tblGrid>
              <a:tr h="457200">
                <a:tc>
                  <a:txBody>
                    <a:bodyPr/>
                    <a:lstStyle/>
                    <a:p>
                      <a:r>
                        <a:rPr lang="en-US" b="0" dirty="0" smtClean="0">
                          <a:solidFill>
                            <a:sysClr val="windowText" lastClr="000000"/>
                          </a:solidFill>
                        </a:rPr>
                        <a:t>View and Print Approved</a:t>
                      </a:r>
                      <a:r>
                        <a:rPr lang="en-US" b="0" baseline="0" dirty="0" smtClean="0">
                          <a:solidFill>
                            <a:sysClr val="windowText" lastClr="000000"/>
                          </a:solidFill>
                        </a:rPr>
                        <a:t> ECOEs</a:t>
                      </a:r>
                      <a:endParaRPr lang="en-US" b="0" dirty="0">
                        <a:solidFill>
                          <a:sysClr val="windowText" lastClr="000000"/>
                        </a:solidFill>
                      </a:endParaRPr>
                    </a:p>
                  </a:txBody>
                  <a:tcPr>
                    <a:solidFill>
                      <a:srgbClr val="E9EDF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 sz="1800" b="0" dirty="0" smtClean="0">
                          <a:solidFill>
                            <a:sysClr val="windowText" lastClr="000000"/>
                          </a:solidFill>
                        </a:rPr>
                        <a:t>✔</a:t>
                      </a:r>
                    </a:p>
                  </a:txBody>
                  <a:tcPr>
                    <a:solidFill>
                      <a:srgbClr val="E9EDF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 sz="1800" b="0" dirty="0" smtClean="0">
                          <a:solidFill>
                            <a:sysClr val="windowText" lastClr="000000"/>
                          </a:solidFill>
                        </a:rPr>
                        <a:t>✔</a:t>
                      </a:r>
                    </a:p>
                  </a:txBody>
                  <a:tcPr>
                    <a:solidFill>
                      <a:srgbClr val="E9EDF4"/>
                    </a:solidFill>
                  </a:tcPr>
                </a:tc>
              </a:tr>
            </a:tbl>
          </a:graphicData>
        </a:graphic>
      </p:graphicFrame>
    </p:spTree>
    <p:extLst>
      <p:ext uri="{BB962C8B-B14F-4D97-AF65-F5344CB8AC3E}">
        <p14:creationId xmlns:p14="http://schemas.microsoft.com/office/powerpoint/2010/main" val="1035203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p:cNvSpPr/>
          <p:nvPr/>
        </p:nvSpPr>
        <p:spPr>
          <a:xfrm>
            <a:off x="0" y="609600"/>
            <a:ext cx="9144000" cy="6248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4800" b="1" dirty="0" smtClean="0">
              <a:solidFill>
                <a:srgbClr val="C6531F"/>
              </a:solidFill>
              <a:latin typeface="Arial" pitchFamily="34" charset="0"/>
              <a:cs typeface="Arial" pitchFamily="34" charset="0"/>
            </a:endParaRPr>
          </a:p>
          <a:p>
            <a:pPr algn="ctr"/>
            <a:endParaRPr lang="en-US" dirty="0">
              <a:solidFill>
                <a:srgbClr val="005F86"/>
              </a:solidFill>
              <a:latin typeface="Arial"/>
              <a:cs typeface="Arial"/>
            </a:endParaRPr>
          </a:p>
        </p:txBody>
      </p:sp>
      <p:sp>
        <p:nvSpPr>
          <p:cNvPr id="11" name="Rectangle 10"/>
          <p:cNvSpPr/>
          <p:nvPr/>
        </p:nvSpPr>
        <p:spPr>
          <a:xfrm>
            <a:off x="533400" y="1143000"/>
            <a:ext cx="8001000" cy="457200"/>
          </a:xfrm>
          <a:prstGeom prst="rect">
            <a:avLst/>
          </a:prstGeom>
          <a:solidFill>
            <a:schemeClr val="accent1">
              <a:lumMod val="75000"/>
            </a:schemeClr>
          </a:solidFill>
          <a:ln>
            <a:solidFill>
              <a:srgbClr val="005F86"/>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smtClean="0">
                <a:solidFill>
                  <a:schemeClr val="bg1"/>
                </a:solidFill>
                <a:latin typeface="Arial" pitchFamily="34" charset="0"/>
                <a:cs typeface="Arial" pitchFamily="34" charset="0"/>
              </a:rPr>
              <a:t>What is the Recruiter responsible for when using the ECOE? </a:t>
            </a:r>
            <a:endParaRPr lang="en-US" sz="2000" b="1" dirty="0" smtClean="0">
              <a:solidFill>
                <a:schemeClr val="accent1">
                  <a:lumMod val="75000"/>
                </a:schemeClr>
              </a:solidFill>
              <a:latin typeface="Arial" pitchFamily="34" charset="0"/>
              <a:cs typeface="Arial" pitchFamily="34" charset="0"/>
            </a:endParaRPr>
          </a:p>
          <a:p>
            <a:pPr algn="ctr"/>
            <a:endParaRPr lang="en-US" dirty="0">
              <a:solidFill>
                <a:srgbClr val="005F86"/>
              </a:solidFill>
              <a:latin typeface="Arial"/>
              <a:cs typeface="Arial"/>
            </a:endParaRPr>
          </a:p>
        </p:txBody>
      </p:sp>
      <p:sp>
        <p:nvSpPr>
          <p:cNvPr id="2" name="TextBox 1"/>
          <p:cNvSpPr txBox="1"/>
          <p:nvPr/>
        </p:nvSpPr>
        <p:spPr>
          <a:xfrm>
            <a:off x="533400" y="1905000"/>
            <a:ext cx="8382000" cy="3477875"/>
          </a:xfrm>
          <a:prstGeom prst="rect">
            <a:avLst/>
          </a:prstGeom>
          <a:noFill/>
        </p:spPr>
        <p:txBody>
          <a:bodyPr wrap="square" rtlCol="0">
            <a:spAutoFit/>
          </a:bodyPr>
          <a:lstStyle/>
          <a:p>
            <a:pPr marL="457200" indent="-457200">
              <a:buFont typeface="+mj-lt"/>
              <a:buAutoNum type="arabicPeriod"/>
            </a:pPr>
            <a:r>
              <a:rPr lang="en-US" sz="2000" dirty="0" smtClean="0">
                <a:solidFill>
                  <a:schemeClr val="tx1">
                    <a:lumMod val="75000"/>
                    <a:lumOff val="25000"/>
                  </a:schemeClr>
                </a:solidFill>
              </a:rPr>
              <a:t>Entering the ECOE and Supplemental Documentation form(s).</a:t>
            </a:r>
            <a:endParaRPr lang="en-US" sz="2000" dirty="0">
              <a:solidFill>
                <a:schemeClr val="tx1">
                  <a:lumMod val="75000"/>
                  <a:lumOff val="25000"/>
                </a:schemeClr>
              </a:solidFill>
            </a:endParaRPr>
          </a:p>
          <a:p>
            <a:pPr marL="457200" indent="-457200">
              <a:buFont typeface="+mj-lt"/>
              <a:buAutoNum type="arabicPeriod"/>
            </a:pPr>
            <a:r>
              <a:rPr lang="en-US" sz="2000" dirty="0" smtClean="0">
                <a:solidFill>
                  <a:schemeClr val="tx1">
                    <a:lumMod val="75000"/>
                    <a:lumOff val="25000"/>
                  </a:schemeClr>
                </a:solidFill>
              </a:rPr>
              <a:t>Keep track of the COE ID #s.</a:t>
            </a:r>
            <a:endParaRPr lang="en-US" sz="2000" dirty="0">
              <a:solidFill>
                <a:schemeClr val="tx1">
                  <a:lumMod val="75000"/>
                  <a:lumOff val="25000"/>
                </a:schemeClr>
              </a:solidFill>
            </a:endParaRPr>
          </a:p>
          <a:p>
            <a:pPr marL="457200" indent="-457200">
              <a:buFont typeface="+mj-lt"/>
              <a:buAutoNum type="arabicPeriod"/>
            </a:pPr>
            <a:r>
              <a:rPr lang="en-US" sz="2000" dirty="0" smtClean="0">
                <a:solidFill>
                  <a:schemeClr val="tx1">
                    <a:lumMod val="75000"/>
                    <a:lumOff val="25000"/>
                  </a:schemeClr>
                </a:solidFill>
              </a:rPr>
              <a:t>Save the ECOE often during the initial entry.</a:t>
            </a:r>
          </a:p>
          <a:p>
            <a:pPr marL="457200" indent="-457200">
              <a:buFont typeface="+mj-lt"/>
              <a:buAutoNum type="arabicPeriod"/>
            </a:pPr>
            <a:r>
              <a:rPr lang="en-US" sz="2000" dirty="0" smtClean="0">
                <a:solidFill>
                  <a:schemeClr val="tx1">
                    <a:lumMod val="75000"/>
                    <a:lumOff val="25000"/>
                  </a:schemeClr>
                </a:solidFill>
              </a:rPr>
              <a:t>Updating all edit checks prior to submission when prompted by NGS.</a:t>
            </a:r>
          </a:p>
          <a:p>
            <a:pPr marL="457200" indent="-457200">
              <a:buFont typeface="+mj-lt"/>
              <a:buAutoNum type="arabicPeriod"/>
            </a:pPr>
            <a:r>
              <a:rPr lang="en-US" sz="2000" dirty="0" smtClean="0">
                <a:solidFill>
                  <a:schemeClr val="tx1">
                    <a:lumMod val="75000"/>
                    <a:lumOff val="25000"/>
                  </a:schemeClr>
                </a:solidFill>
              </a:rPr>
              <a:t>Makes updates when the ECOE is sent back by the approver.  </a:t>
            </a:r>
          </a:p>
          <a:p>
            <a:pPr marL="457200" indent="-457200">
              <a:buFont typeface="+mj-lt"/>
              <a:buAutoNum type="arabicPeriod"/>
            </a:pPr>
            <a:r>
              <a:rPr lang="en-US" sz="2000" dirty="0" smtClean="0">
                <a:solidFill>
                  <a:schemeClr val="tx1">
                    <a:lumMod val="75000"/>
                    <a:lumOff val="25000"/>
                  </a:schemeClr>
                </a:solidFill>
              </a:rPr>
              <a:t>Recruiters are the only ones that can delete an ECOE.  </a:t>
            </a:r>
          </a:p>
          <a:p>
            <a:endParaRPr lang="en-US" sz="2000" dirty="0"/>
          </a:p>
          <a:p>
            <a:endParaRPr lang="en-US" sz="2000" dirty="0"/>
          </a:p>
          <a:p>
            <a:pPr marL="457200" indent="-457200">
              <a:buFont typeface="+mj-lt"/>
              <a:buAutoNum type="arabicPeriod"/>
            </a:pPr>
            <a:endParaRPr lang="en-US" sz="2000" dirty="0" smtClean="0"/>
          </a:p>
          <a:p>
            <a:pPr marL="457200" indent="-457200">
              <a:buFont typeface="+mj-lt"/>
              <a:buAutoNum type="arabicPeriod"/>
            </a:pPr>
            <a:endParaRPr lang="en-US" sz="2000" dirty="0"/>
          </a:p>
          <a:p>
            <a:pPr marL="457200" indent="-457200">
              <a:buFont typeface="+mj-lt"/>
              <a:buAutoNum type="arabicPeriod"/>
            </a:pPr>
            <a:endParaRPr lang="en-US" sz="2000" dirty="0" smtClean="0"/>
          </a:p>
        </p:txBody>
      </p:sp>
    </p:spTree>
    <p:extLst>
      <p:ext uri="{BB962C8B-B14F-4D97-AF65-F5344CB8AC3E}">
        <p14:creationId xmlns:p14="http://schemas.microsoft.com/office/powerpoint/2010/main" val="2479559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4-3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44654</TotalTime>
  <Words>3540</Words>
  <Application>Microsoft Office PowerPoint</Application>
  <PresentationFormat>On-screen Show (4:3)</PresentationFormat>
  <Paragraphs>335</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Monotype Corsiva</vt:lpstr>
      <vt:lpstr>Wingdings</vt:lpstr>
      <vt:lpstr>ヒラギノ角ゴ Pro W3</vt:lpstr>
      <vt:lpstr>4-3 White Backgroud</vt:lpstr>
      <vt:lpstr>PowerPoint Presentation</vt:lpstr>
      <vt:lpstr>PowerPoint Presentation</vt:lpstr>
      <vt:lpstr>PowerPoint Presentation</vt:lpstr>
      <vt:lpstr>PowerPoint Presentation</vt:lpstr>
      <vt:lpstr>INTRODUCTION OF THE  NEW ELECTRONIC COE</vt:lpstr>
      <vt:lpstr>PowerPoint Presentation</vt:lpstr>
      <vt:lpstr>PowerPoint Presentation</vt:lpstr>
      <vt:lpstr>USER PERMISSIONS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Thank you for joining our session!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University Marketing and Creative Services</dc:creator>
  <cp:lastModifiedBy>Bueno, Melba</cp:lastModifiedBy>
  <cp:revision>758</cp:revision>
  <cp:lastPrinted>2019-10-30T21:56:23Z</cp:lastPrinted>
  <dcterms:created xsi:type="dcterms:W3CDTF">2011-06-30T15:04:08Z</dcterms:created>
  <dcterms:modified xsi:type="dcterms:W3CDTF">2019-11-13T18:57:12Z</dcterms:modified>
</cp:coreProperties>
</file>