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Open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penSansLight-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penSansLight-italic.fntdata"/><Relationship Id="rId12" Type="http://schemas.openxmlformats.org/officeDocument/2006/relationships/slide" Target="slides/slide8.xml"/><Relationship Id="rId34" Type="http://schemas.openxmlformats.org/officeDocument/2006/relationships/font" Target="fonts/OpenSansLight-bold.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OpenSansLight-boldItalic.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xmigrant.net/Account/CopyRight?returnURL=~%2FAIIMS%2FIndex%2F&amp;genericMessage=Fals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gion20.padlet.org/MEPGrants/q9h2umspckuf54kc"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for AIIMS Portal: </a:t>
            </a:r>
            <a:r>
              <a:rPr lang="en-US" u="sng">
                <a:solidFill>
                  <a:schemeClr val="hlink"/>
                </a:solidFill>
                <a:hlinkClick r:id="rId2"/>
              </a:rPr>
              <a:t>https://www.txmigrant.net/Account/CopyRight?returnURL=~%2FAIIMS%2FIndex%2F&amp;genericMessage=False</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Idalia will introduce herself and the presentation for today.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I’m Lori Pevoto, and I am a Project Manager for the Federal, State, and Local Initiatives team at Education Service Center, Region 20. Our team works with the TEA MEP team to develop resources and products for the Texas MEP. The portal that we will be sharing with you today is one of those resources.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We wanted to spend a few minutes getting to know the group today. We want to ensure that this session provides the type of support that you need in order to help build your capacity and knowledge of the Migrant Education Program.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To do that we are going to ask everyone to stand and walk to one area in the room, depending on your familiarity with the AIIMS portal. </a:t>
            </a:r>
            <a:endParaRPr b="1"/>
          </a:p>
          <a:p>
            <a:pPr indent="-317500" lvl="0" marL="457200" rtl="0" algn="l">
              <a:spcBef>
                <a:spcPts val="0"/>
              </a:spcBef>
              <a:spcAft>
                <a:spcPts val="0"/>
              </a:spcAft>
              <a:buSzPts val="1400"/>
              <a:buChar char="●"/>
            </a:pPr>
            <a:r>
              <a:rPr b="1" lang="en-US"/>
              <a:t>So, if you are unfamiliar with the portal you will stand over to the left.  </a:t>
            </a:r>
            <a:endParaRPr b="1"/>
          </a:p>
          <a:p>
            <a:pPr indent="-317500" lvl="0" marL="457200" rtl="0" algn="l">
              <a:spcBef>
                <a:spcPts val="0"/>
              </a:spcBef>
              <a:spcAft>
                <a:spcPts val="0"/>
              </a:spcAft>
              <a:buSzPts val="1400"/>
              <a:buChar char="●"/>
            </a:pPr>
            <a:r>
              <a:rPr b="1" lang="en-US"/>
              <a:t>If you are somewhat familiar with the AIIMS portal you will go to the back.</a:t>
            </a:r>
            <a:endParaRPr b="1"/>
          </a:p>
          <a:p>
            <a:pPr indent="-317500" lvl="0" marL="457200" rtl="0" algn="l">
              <a:spcBef>
                <a:spcPts val="0"/>
              </a:spcBef>
              <a:spcAft>
                <a:spcPts val="0"/>
              </a:spcAft>
              <a:buSzPts val="1400"/>
              <a:buChar char="●"/>
            </a:pPr>
            <a:r>
              <a:rPr b="1" lang="en-US"/>
              <a:t>If you are familiar with the portal, visit it often and maybe even share it with other MEP staff you will head over to the right.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Now that we are all there, we are going to ask each group to share with each other what they are hoping to gain from today’s session. Once you have all shared, if you could pick someone to share out what was shared. It can just be a summary of the overall conversation.</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Font typeface="Arial"/>
              <a:buNone/>
            </a:pPr>
            <a:r>
              <a:rPr b="1" lang="en-US"/>
              <a:t>We are hoping you will be familiar with the portal, and ready to use it to support your work with the MEP when you leave our session today.</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t/>
            </a:r>
            <a:endParaRPr/>
          </a:p>
        </p:txBody>
      </p:sp>
      <p:sp>
        <p:nvSpPr>
          <p:cNvPr id="300" name="Google Shape;3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Each time a user visits the AIIMS portal, they will see this </a:t>
            </a:r>
            <a:r>
              <a:rPr b="1" lang="en-US"/>
              <a:t>statement</a:t>
            </a:r>
            <a:r>
              <a:rPr b="1" lang="en-US"/>
              <a: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The statement shares copyright and acceptable use of materials information with the user.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When you visit the portal, please take a moment to read that information. Once you have read the statement, selecting “accept” directs you to the </a:t>
            </a:r>
            <a:r>
              <a:rPr b="1" lang="en-US"/>
              <a:t>home</a:t>
            </a:r>
            <a:r>
              <a:rPr b="1" lang="en-US"/>
              <a:t> page of the AIIMS portal.</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US"/>
              <a:t>(PAUSE)</a:t>
            </a:r>
            <a:endParaRPr/>
          </a:p>
          <a:p>
            <a:pPr indent="0" lvl="0" marL="0" rtl="0" algn="l">
              <a:spcBef>
                <a:spcPts val="0"/>
              </a:spcBef>
              <a:spcAft>
                <a:spcPts val="0"/>
              </a:spcAft>
              <a:buNone/>
            </a:pPr>
            <a:r>
              <a:t/>
            </a:r>
            <a:endParaRPr/>
          </a:p>
        </p:txBody>
      </p:sp>
      <p:sp>
        <p:nvSpPr>
          <p:cNvPr id="384" name="Google Shape;3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rPr lang="en-US"/>
              <a:t>Go to the live site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a:t>The top of the home page has </a:t>
            </a:r>
            <a:r>
              <a:rPr b="1" lang="en-US">
                <a:highlight>
                  <a:srgbClr val="FFFF00"/>
                </a:highlight>
              </a:rPr>
              <a:t>two videos</a:t>
            </a:r>
            <a:r>
              <a:rPr b="1" lang="en-US"/>
              <a:t>: Who Qualifies as a Migratory Student and How Does the MEP Assist Migratory Students. There are several different ways these videos could be used. They could be helpful to staff who are new to the MEP and still learning about the program. LEA MEP staff could also share these videos with administrators and district staff (teachers, counselors, etc.), who are not MEP staff, to help build their understanding of the work you do and the MEP in general.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Underneath the videos you see the </a:t>
            </a:r>
            <a:r>
              <a:rPr b="1" lang="en-US">
                <a:highlight>
                  <a:srgbClr val="FFFF00"/>
                </a:highlight>
              </a:rPr>
              <a:t>Introduction to the portal</a:t>
            </a:r>
            <a:r>
              <a:rPr b="1" lang="en-US"/>
              <a:t>.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Information about the different types of programs available here in Texas are linked in the introduction. This information may again be useful for new MEP staff as they learn more about how they fit in the program overall. Content within the portal is organized by the different MEP programs that are available, so this introduction is helpful if you are not sure where to begin.</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highlight>
                  <a:srgbClr val="FFFF00"/>
                </a:highlight>
              </a:rPr>
              <a:t>Users will choose their role from the menu to access content relevant to them and the type of program they work with.</a:t>
            </a:r>
            <a:r>
              <a:rPr b="1" lang="en-US"/>
              <a:t> As you can see, the options include Independent Project District Staff, SSA Member District Staff, Non-Project District Staff, ESC Staff Supporting Project Districts, ESC Staff serving as a Fiscal Agent for SSAs, ESC Staff Supporting Non-Projects, and Parents and Families.</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There are a few interactive features included throughout the portal. One of these helps users with the many different </a:t>
            </a:r>
            <a:r>
              <a:rPr b="1" lang="en-US">
                <a:highlight>
                  <a:srgbClr val="FFFF00"/>
                </a:highlight>
              </a:rPr>
              <a:t>acronyms </a:t>
            </a:r>
            <a:r>
              <a:rPr b="1" lang="en-US"/>
              <a:t>that are used in education and the MEP. If you hover over any acronym, the spelled-out meaning will appear. Also, there are many </a:t>
            </a:r>
            <a:r>
              <a:rPr b="1" lang="en-US">
                <a:highlight>
                  <a:srgbClr val="FFFF00"/>
                </a:highlight>
              </a:rPr>
              <a:t>clickable links within the text</a:t>
            </a:r>
            <a:r>
              <a:rPr b="1" lang="en-US"/>
              <a:t> that may redirect you to other resources about that topic. The font color for these links is blue, and when you hover over them you should see them underlined.</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Notice that there is also a search feature at the top of the page. This feature can be found on all portal pages. When you have a specific topic you are looking for, you can use the search feature to find all of the pages and even linked PDFs that reference that topic.</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rPr b="1" lang="en-US"/>
              <a:t>Users will want to </a:t>
            </a:r>
            <a:r>
              <a:rPr b="1" lang="en-US">
                <a:highlight>
                  <a:srgbClr val="FFFF00"/>
                </a:highlight>
              </a:rPr>
              <a:t>use the menu</a:t>
            </a:r>
            <a:r>
              <a:rPr b="1" lang="en-US"/>
              <a:t>, which will appear on all of the portal pages, </a:t>
            </a:r>
            <a:r>
              <a:rPr b="1" lang="en-US">
                <a:highlight>
                  <a:srgbClr val="FFFF00"/>
                </a:highlight>
              </a:rPr>
              <a:t>as well as the back arrow of your browser, to move around the portal.</a:t>
            </a:r>
            <a:endParaRPr b="1"/>
          </a:p>
        </p:txBody>
      </p:sp>
      <p:sp>
        <p:nvSpPr>
          <p:cNvPr id="392" name="Google Shape;3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527451957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15274519570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a:t>We would like to walk you through each section of the portal to provide a brief overview of the content and how to navigate it. Remember, </a:t>
            </a:r>
            <a:r>
              <a:rPr b="1" lang="en-US">
                <a:highlight>
                  <a:srgbClr val="FFFF00"/>
                </a:highlight>
              </a:rPr>
              <a:t>the portal is organized by the different roles and programs of the MEP</a:t>
            </a:r>
            <a:r>
              <a:rPr b="1" lang="en-US"/>
              <a:t>. We will start with the Independent Project District Staff tab. This section contains information </a:t>
            </a:r>
            <a:r>
              <a:rPr b="1" lang="en-US">
                <a:highlight>
                  <a:srgbClr val="FFFF00"/>
                </a:highlight>
              </a:rPr>
              <a:t>useful for LEA MEP staff whose district participates in the MEP as an Independent Project District</a:t>
            </a:r>
            <a:r>
              <a:rPr b="1" lang="en-US"/>
              <a:t>. If this describes your role, you will want to visit here to find information focused on your program. This content has been available since 2021.</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b="1" lang="en-US"/>
              <a:t>If we click on the Independent Project District role, you will find </a:t>
            </a:r>
            <a:r>
              <a:rPr b="1" lang="en-US">
                <a:highlight>
                  <a:srgbClr val="FFFF00"/>
                </a:highlight>
              </a:rPr>
              <a:t>six sub-sections of content for MEP staff members</a:t>
            </a:r>
            <a:r>
              <a:rPr b="1" lang="en-US"/>
              <a:t>: Responsibilities of Ind project districts, Interstate and intrastate Coordination, College, Career and Military Readiness, Parent and Family Engagement, Migrant Service Coordination, and OSY.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The </a:t>
            </a:r>
            <a:r>
              <a:rPr b="1" lang="en-US">
                <a:highlight>
                  <a:srgbClr val="FFFF00"/>
                </a:highlight>
              </a:rPr>
              <a:t>first subsection</a:t>
            </a:r>
            <a:r>
              <a:rPr b="1" lang="en-US"/>
              <a:t> listed, Responsibilities of Ind. Project Districts, </a:t>
            </a:r>
            <a:r>
              <a:rPr b="1" lang="en-US">
                <a:highlight>
                  <a:srgbClr val="FFFF00"/>
                </a:highlight>
              </a:rPr>
              <a:t>shares a great overview for Independent Project Districts,</a:t>
            </a:r>
            <a:r>
              <a:rPr b="1" lang="en-US"/>
              <a:t> including basic requirements and responsibilities for the program. We recommend ALL Project district staff bookmark this page and take time to review it.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We can see </a:t>
            </a:r>
            <a:r>
              <a:rPr b="1" lang="en-US">
                <a:highlight>
                  <a:srgbClr val="FFFF00"/>
                </a:highlight>
              </a:rPr>
              <a:t>examples of the clickable links</a:t>
            </a:r>
            <a:r>
              <a:rPr b="1" lang="en-US"/>
              <a:t> within the text mentioned a moment ago, for example (CIC, ESSA Consolidated, etc).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We can also see some of the </a:t>
            </a:r>
            <a:r>
              <a:rPr b="1" lang="en-US">
                <a:highlight>
                  <a:srgbClr val="FFFF00"/>
                </a:highlight>
              </a:rPr>
              <a:t>acronyms mentioned</a:t>
            </a:r>
            <a:r>
              <a:rPr b="1" lang="en-US"/>
              <a:t>, when I hover over them we can see what they mean.</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Notice that once we </a:t>
            </a:r>
            <a:r>
              <a:rPr b="1" lang="en-US">
                <a:highlight>
                  <a:srgbClr val="FFFF00"/>
                </a:highlight>
              </a:rPr>
              <a:t>leave the home page for the portal, the main menu moves to the top of the page</a:t>
            </a:r>
            <a:r>
              <a:rPr b="1" lang="en-US"/>
              <a:t>.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Many of the </a:t>
            </a:r>
            <a:r>
              <a:rPr b="1" lang="en-US">
                <a:highlight>
                  <a:srgbClr val="FFFF00"/>
                </a:highlight>
              </a:rPr>
              <a:t>subsections in this part of the portal contain overarching questions at the bottom of the page to help organize the content for that topic</a:t>
            </a:r>
            <a:r>
              <a:rPr b="1" lang="en-US"/>
              <a:t>. When we look at the </a:t>
            </a:r>
            <a:r>
              <a:rPr b="1" lang="en-US">
                <a:highlight>
                  <a:srgbClr val="FFFF00"/>
                </a:highlight>
              </a:rPr>
              <a:t>CCMR </a:t>
            </a:r>
            <a:r>
              <a:rPr b="1" lang="en-US"/>
              <a:t>section, we can see there are four of these questions at the bottom of the page. </a:t>
            </a:r>
            <a:r>
              <a:rPr lang="en-US"/>
              <a:t>(read)</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rPr b="1" lang="en-US"/>
              <a:t>Next, we can look at the </a:t>
            </a:r>
            <a:r>
              <a:rPr b="1" lang="en-US">
                <a:highlight>
                  <a:srgbClr val="FFFF00"/>
                </a:highlight>
              </a:rPr>
              <a:t>parent engagement section, along with the questions at the bottom</a:t>
            </a:r>
            <a:r>
              <a:rPr b="1" lang="en-US"/>
              <a:t>. We can click on the Steps for Hosting a Parent and Family Engagement session. Throughout the site, you will see downloadable Sample documents, such as the Sample agendas you see here. In many cases there will be fillable versions of forms MEP staff may want to use as well, to help make operating the program a little easier. </a:t>
            </a:r>
            <a:endParaRPr b="1"/>
          </a:p>
        </p:txBody>
      </p:sp>
      <p:sp>
        <p:nvSpPr>
          <p:cNvPr id="400" name="Google Shape;400;g15274519570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247cc6114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1247cc6114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Moving to the next section on the menu, the </a:t>
            </a:r>
            <a:r>
              <a:rPr b="1" lang="en-US">
                <a:highlight>
                  <a:srgbClr val="FFFF00"/>
                </a:highlight>
              </a:rPr>
              <a:t>SSA Member District Staff</a:t>
            </a:r>
            <a:r>
              <a:rPr b="1" lang="en-US"/>
              <a:t> section was added to the portal September 2022. This section contains information </a:t>
            </a:r>
            <a:r>
              <a:rPr b="1" lang="en-US">
                <a:highlight>
                  <a:srgbClr val="FFFF00"/>
                </a:highlight>
              </a:rPr>
              <a:t>useful for LEA MEP staff whose district partners with their regional ESC in a Shared Service Arrangement, or SSA</a:t>
            </a:r>
            <a:r>
              <a:rPr b="1" lang="en-US"/>
              <a:t>. The responsibilities and requirements of LEA MEP staff whose district is part of an </a:t>
            </a:r>
            <a:r>
              <a:rPr b="1" lang="en-US">
                <a:highlight>
                  <a:srgbClr val="FFFF00"/>
                </a:highlight>
              </a:rPr>
              <a:t>SSA are different from the Independent Project District. So this section discusses those differences</a:t>
            </a:r>
            <a:r>
              <a:rPr b="1" lang="en-US"/>
              <a:t>.</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If we click this section tab, you will notice that you go directly to the page. There </a:t>
            </a:r>
            <a:r>
              <a:rPr b="1" lang="en-US">
                <a:highlight>
                  <a:srgbClr val="FFFF00"/>
                </a:highlight>
              </a:rPr>
              <a:t>are not subsections for the SSA Member District section, or any of the others on the portal</a:t>
            </a:r>
            <a:r>
              <a:rPr b="1" lang="en-US"/>
              <a:t>. The main page for this section still provides a great </a:t>
            </a:r>
            <a:r>
              <a:rPr b="1" lang="en-US">
                <a:highlight>
                  <a:srgbClr val="FFFF00"/>
                </a:highlight>
              </a:rPr>
              <a:t>overview of the program</a:t>
            </a:r>
            <a:r>
              <a:rPr b="1" lang="en-US"/>
              <a:t>. Then at the bottom of the page, there are additional pages linked that share information about coordinating efforts between SSA Member Districts and their fiscal agents, or ESC, a timeline of activities, and resources for MEP staff.</a:t>
            </a:r>
            <a:endParaRPr/>
          </a:p>
          <a:p>
            <a:pPr indent="0" lvl="0" marL="0" rtl="0" algn="l">
              <a:spcBef>
                <a:spcPts val="0"/>
              </a:spcBef>
              <a:spcAft>
                <a:spcPts val="0"/>
              </a:spcAft>
              <a:buClr>
                <a:schemeClr val="dk1"/>
              </a:buClr>
              <a:buSzPts val="1100"/>
              <a:buFont typeface="Arial"/>
              <a:buNone/>
            </a:pPr>
            <a:r>
              <a:t/>
            </a:r>
            <a:endParaRPr/>
          </a:p>
        </p:txBody>
      </p:sp>
      <p:sp>
        <p:nvSpPr>
          <p:cNvPr id="409" name="Google Shape;409;g1247cc6114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5cd3a8539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15cd3a8539b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The Non-Project District Staff tab is next on the menu. This section is the </a:t>
            </a:r>
            <a:r>
              <a:rPr b="1" lang="en-US">
                <a:highlight>
                  <a:srgbClr val="FFFF00"/>
                </a:highlight>
              </a:rPr>
              <a:t>last section intended for LEA MEP staff</a:t>
            </a:r>
            <a:r>
              <a:rPr b="1" lang="en-US"/>
              <a:t>. Currently, this section is in the </a:t>
            </a:r>
            <a:r>
              <a:rPr b="1" lang="en-US">
                <a:highlight>
                  <a:srgbClr val="FFFF00"/>
                </a:highlight>
              </a:rPr>
              <a:t>design process</a:t>
            </a:r>
            <a:r>
              <a:rPr b="1" lang="en-US"/>
              <a:t> and will be available on the </a:t>
            </a:r>
            <a:r>
              <a:rPr b="1" lang="en-US">
                <a:highlight>
                  <a:srgbClr val="FFFF00"/>
                </a:highlight>
              </a:rPr>
              <a:t>portal in November</a:t>
            </a:r>
            <a:r>
              <a:rPr b="1" lang="en-US"/>
              <a:t>.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We can see it is currently not available when we hover over it because we see the red circle and a </a:t>
            </a:r>
            <a:r>
              <a:rPr b="1" lang="en-US">
                <a:highlight>
                  <a:srgbClr val="FFFF00"/>
                </a:highlight>
              </a:rPr>
              <a:t>“Coming soon”</a:t>
            </a:r>
            <a:r>
              <a:rPr b="1" lang="en-US"/>
              <a:t> message. We </a:t>
            </a:r>
            <a:r>
              <a:rPr b="1" lang="en-US">
                <a:highlight>
                  <a:srgbClr val="FFFF00"/>
                </a:highlight>
              </a:rPr>
              <a:t>will share through our MEP Listserv when this section is available</a:t>
            </a:r>
            <a:r>
              <a:rPr b="1" lang="en-US"/>
              <a:t>, so if you have not signed up for that yet you will want to. Please let us know if you need assistance finding that and signing up for it. We can show you before you leave today.</a:t>
            </a:r>
            <a:endParaRPr/>
          </a:p>
        </p:txBody>
      </p:sp>
      <p:sp>
        <p:nvSpPr>
          <p:cNvPr id="418" name="Google Shape;418;g15cd3a8539b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5cd3a8539b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15cd3a8539b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As we continue down the menu, the next tab is the </a:t>
            </a:r>
            <a:r>
              <a:rPr b="1" lang="en-US">
                <a:highlight>
                  <a:srgbClr val="FFFF00"/>
                </a:highlight>
              </a:rPr>
              <a:t>first section with information for ESC MEP staff</a:t>
            </a:r>
            <a:r>
              <a:rPr b="1" lang="en-US"/>
              <a:t>. This section provides </a:t>
            </a:r>
            <a:r>
              <a:rPr b="1" lang="en-US">
                <a:highlight>
                  <a:srgbClr val="FFFF00"/>
                </a:highlight>
              </a:rPr>
              <a:t>support for ESC MEP staff whose service center supports Independent Project Districts</a:t>
            </a:r>
            <a:r>
              <a:rPr b="1" lang="en-US"/>
              <a:t>. This content has been available since 2021.</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When we click on this purple tab, we are directed straight to the site.</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Just like the other pages we have viewed, an </a:t>
            </a:r>
            <a:r>
              <a:rPr b="1" lang="en-US">
                <a:highlight>
                  <a:srgbClr val="FFFF00"/>
                </a:highlight>
              </a:rPr>
              <a:t>overview of the responsibilities and program requirements for ESCs who support Independent Project Districts are shared on this main page</a:t>
            </a:r>
            <a:r>
              <a:rPr b="1" lang="en-US"/>
              <a:t>. This page shares this information with the use of </a:t>
            </a:r>
            <a:r>
              <a:rPr b="1" lang="en-US">
                <a:highlight>
                  <a:srgbClr val="FFFF00"/>
                </a:highlight>
              </a:rPr>
              <a:t>expandable lists</a:t>
            </a:r>
            <a:r>
              <a:rPr b="1" lang="en-US"/>
              <a:t>. So if we click these arrows we will find more information. There are </a:t>
            </a:r>
            <a:r>
              <a:rPr b="1" lang="en-US">
                <a:highlight>
                  <a:srgbClr val="FFFF00"/>
                </a:highlight>
              </a:rPr>
              <a:t>four additional pages at the bottom of this page</a:t>
            </a:r>
            <a:r>
              <a:rPr b="1" lang="en-US"/>
              <a:t>. (read them)</a:t>
            </a:r>
            <a:endParaRPr/>
          </a:p>
        </p:txBody>
      </p:sp>
      <p:sp>
        <p:nvSpPr>
          <p:cNvPr id="428" name="Google Shape;428;g15cd3a8539b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5cd3a8539b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15cd3a8539b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Next on the menu, we come to the second section for ESC MEP staff. This is one of the </a:t>
            </a:r>
            <a:r>
              <a:rPr b="1" lang="en-US">
                <a:highlight>
                  <a:srgbClr val="FFFF00"/>
                </a:highlight>
              </a:rPr>
              <a:t>newly launched sections</a:t>
            </a:r>
            <a:r>
              <a:rPr b="1" lang="en-US"/>
              <a:t>. The </a:t>
            </a:r>
            <a:r>
              <a:rPr b="1" lang="en-US">
                <a:highlight>
                  <a:srgbClr val="FFFF00"/>
                </a:highlight>
              </a:rPr>
              <a:t>content</a:t>
            </a:r>
            <a:r>
              <a:rPr b="1" lang="en-US"/>
              <a:t> provides information </a:t>
            </a:r>
            <a:r>
              <a:rPr b="1" lang="en-US">
                <a:highlight>
                  <a:srgbClr val="FFFF00"/>
                </a:highlight>
              </a:rPr>
              <a:t>for ESCs who serve as fiscal agents in an SSA</a:t>
            </a:r>
            <a:r>
              <a:rPr b="1" lang="en-US"/>
              <a:t>.</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Like the other pages we have looked at, this main page shares the responsibilities for staff in this role, that means ESCs who are serving as fiscal agents. Both the ESSA Basic Services grant and the ESSA Consolidated Grant are discussed in this content. </a:t>
            </a:r>
            <a:r>
              <a:rPr b="1" lang="en-US">
                <a:highlight>
                  <a:srgbClr val="FFFF00"/>
                </a:highlight>
              </a:rPr>
              <a:t>A video has been included to help further illustrate the partnership between the SSA Member District and the Fiscal Agent in a Shared Service Arrangement.</a:t>
            </a:r>
            <a:r>
              <a:rPr b="1" lang="en-US"/>
              <a:t>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There are several additional pages for this section included at the bottom of this page. (read them)</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Let’s click on “Coordinating Efforts Between SSA Member Districts and Their Fiscal Agents”. Here we can see more information about different aspects of the MEP SSA that require coordination between the Member District and their ESC. (review them)</a:t>
            </a:r>
            <a:endParaRPr/>
          </a:p>
        </p:txBody>
      </p:sp>
      <p:sp>
        <p:nvSpPr>
          <p:cNvPr id="438" name="Google Shape;438;g15cd3a8539b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5cd3a8539b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15cd3a8539b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The last tab on the menu with content intended for MEP staff is </a:t>
            </a:r>
            <a:r>
              <a:rPr b="1" lang="en-US">
                <a:highlight>
                  <a:srgbClr val="FFFF00"/>
                </a:highlight>
              </a:rPr>
              <a:t>ESC Staff Supporting Non-Project Districts</a:t>
            </a:r>
            <a:r>
              <a:rPr b="1" lang="en-US"/>
              <a:t>. Like the Non-project District section for LEAs, this section for ESCs is in the </a:t>
            </a:r>
            <a:r>
              <a:rPr b="1" lang="en-US">
                <a:highlight>
                  <a:srgbClr val="FFFF00"/>
                </a:highlight>
              </a:rPr>
              <a:t>design process and will be made available in November.</a:t>
            </a:r>
            <a:r>
              <a:rPr b="1" lang="en-US"/>
              <a:t> </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Again, we see the red circle and “Coming soon” message when we hover over this section.</a:t>
            </a:r>
            <a:r>
              <a:rPr lang="en-US"/>
              <a:t> </a:t>
            </a:r>
            <a:endParaRPr/>
          </a:p>
        </p:txBody>
      </p:sp>
      <p:sp>
        <p:nvSpPr>
          <p:cNvPr id="448" name="Google Shape;448;g15cd3a8539b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5cd3a8539b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15cd3a8539b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Finally, the </a:t>
            </a:r>
            <a:r>
              <a:rPr b="1" lang="en-US">
                <a:highlight>
                  <a:srgbClr val="FFFF00"/>
                </a:highlight>
              </a:rPr>
              <a:t>Parents and Families tab</a:t>
            </a:r>
            <a:r>
              <a:rPr b="1" lang="en-US"/>
              <a:t>. The </a:t>
            </a:r>
            <a:r>
              <a:rPr b="1" lang="en-US">
                <a:highlight>
                  <a:srgbClr val="FFFF00"/>
                </a:highlight>
              </a:rPr>
              <a:t>content in this section was written with migratory parents and families as the intended audience</a:t>
            </a:r>
            <a:r>
              <a:rPr b="1" lang="en-US"/>
              <a:t>. This is the content that the MEP PAC members from the Pilot LEAs in Texas provided feedback on during development. </a:t>
            </a:r>
            <a:r>
              <a:rPr b="1" lang="en-US">
                <a:highlight>
                  <a:srgbClr val="FFFF00"/>
                </a:highlight>
              </a:rPr>
              <a:t>This section is available in both English and Spanish</a:t>
            </a:r>
            <a:r>
              <a:rPr b="1" lang="en-US"/>
              <a:t>. As </a:t>
            </a:r>
            <a:r>
              <a:rPr b="1" lang="en-US">
                <a:highlight>
                  <a:srgbClr val="FFFF00"/>
                </a:highlight>
              </a:rPr>
              <a:t>staff, you will click the last tab to access this content,</a:t>
            </a:r>
            <a:r>
              <a:rPr b="1" lang="en-US"/>
              <a:t> just like the other sections intended for staff. If parents are accessing this section, </a:t>
            </a:r>
            <a:r>
              <a:rPr b="1" lang="en-US">
                <a:highlight>
                  <a:srgbClr val="FFFF00"/>
                </a:highlight>
              </a:rPr>
              <a:t>we have a streamlined process, and I will show you that in just a moment</a:t>
            </a:r>
            <a:r>
              <a:rPr b="1" lang="en-US"/>
              <a:t>. Let’s first look at what can be found here.</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There are some differences between this section and the others we have viewed so far. You can see there is a </a:t>
            </a:r>
            <a:r>
              <a:rPr b="1" lang="en-US">
                <a:highlight>
                  <a:srgbClr val="FFFF00"/>
                </a:highlight>
              </a:rPr>
              <a:t>frequently used terms section at the top</a:t>
            </a:r>
            <a:r>
              <a:rPr b="1" lang="en-US"/>
              <a:t>. This section shares a lot of resources for students and children of all ages. Users will see the MEP icon next to any resources that are only available for migratory students. </a:t>
            </a:r>
            <a:r>
              <a:rPr b="1" lang="en-US">
                <a:highlight>
                  <a:srgbClr val="FFFF00"/>
                </a:highlight>
              </a:rPr>
              <a:t>So resources like CAMP, ABB, or Project SMART have that icon next to them</a:t>
            </a:r>
            <a:r>
              <a:rPr b="1" lang="en-US"/>
              <a:t>.</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As we scroll down, you can see that there are several videos available for parents. Videos were used to help provide more clarity to the content being shared. </a:t>
            </a:r>
            <a:r>
              <a:rPr b="1" lang="en-US">
                <a:highlight>
                  <a:srgbClr val="FFFF00"/>
                </a:highlight>
              </a:rPr>
              <a:t>These videos are fully accessible and available in both English and Spanish</a:t>
            </a:r>
            <a:r>
              <a:rPr b="1" lang="en-US"/>
              <a:t>.</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At the very bottom there are several sections that address the needs of children at all ages. Information for school age students, migratory children who are out-of-school youth, or OSY, information to help prepare high school students for graduation, support to help parents learn to be advocates for their children, and technology support. This last section compiles all of the websites, videos, and documents that are referenced throughout these pages in one place.</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Are there any questions about any of the sections we have walked through on the portal?</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highlight>
                  <a:srgbClr val="FFFF00"/>
                </a:highlight>
              </a:rPr>
              <a:t>I mentioned that we have a more streamlined process for parents to access this section. I would like to show you that now.</a:t>
            </a:r>
            <a:endParaRPr/>
          </a:p>
        </p:txBody>
      </p:sp>
      <p:sp>
        <p:nvSpPr>
          <p:cNvPr id="458" name="Google Shape;458;g15cd3a8539b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5cd3a8539b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15cd3a8539b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Lori</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b="1" lang="en-US"/>
              <a:t>If we go back to the TMEP portal home page, you will see a section for Parents and Families. We have linked the AIIMS Parents and Families section right from this home page. Parents can click “Migrant Education Program Support for Parents and Families” to access that section directly. This is how MEP staff should show parents how to access this section on their own. </a:t>
            </a:r>
            <a:endParaRPr b="1"/>
          </a:p>
          <a:p>
            <a:pPr indent="0" lvl="0" marL="0" rtl="0" algn="l">
              <a:spcBef>
                <a:spcPts val="0"/>
              </a:spcBef>
              <a:spcAft>
                <a:spcPts val="0"/>
              </a:spcAft>
              <a:buClr>
                <a:schemeClr val="dk1"/>
              </a:buClr>
              <a:buFont typeface="Arial"/>
              <a:buNone/>
            </a:pPr>
            <a:r>
              <a:t/>
            </a:r>
            <a:endParaRPr b="1"/>
          </a:p>
          <a:p>
            <a:pPr indent="0" lvl="0" marL="0" rtl="0" algn="l">
              <a:spcBef>
                <a:spcPts val="0"/>
              </a:spcBef>
              <a:spcAft>
                <a:spcPts val="0"/>
              </a:spcAft>
              <a:buClr>
                <a:schemeClr val="dk1"/>
              </a:buClr>
              <a:buFont typeface="Arial"/>
              <a:buNone/>
            </a:pPr>
            <a:r>
              <a:rPr b="1" lang="en-US"/>
              <a:t>Are there any questions about how families can easily find the AIIMS portal content developed for them?</a:t>
            </a:r>
            <a:endParaRPr b="1"/>
          </a:p>
          <a:p>
            <a:pPr indent="0" lvl="0" marL="0" rtl="0" algn="l">
              <a:spcBef>
                <a:spcPts val="0"/>
              </a:spcBef>
              <a:spcAft>
                <a:spcPts val="0"/>
              </a:spcAft>
              <a:buClr>
                <a:schemeClr val="dk1"/>
              </a:buClr>
              <a:buFont typeface="Arial"/>
              <a:buNone/>
            </a:pPr>
            <a:r>
              <a:t/>
            </a:r>
            <a:endParaRPr b="1"/>
          </a:p>
        </p:txBody>
      </p:sp>
      <p:sp>
        <p:nvSpPr>
          <p:cNvPr id="468" name="Google Shape;468;g15cd3a8539b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participating in that with us. We want to be sure to address your expectations and needs as best we can. So knowing what people are thinking will be helpful.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are our overall goals for today. As we move through these goals, we will stop to point information that addresses the needs that you all shared with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goals)</a:t>
            </a:r>
            <a:endParaRPr/>
          </a:p>
        </p:txBody>
      </p:sp>
      <p:sp>
        <p:nvSpPr>
          <p:cNvPr id="307" name="Google Shape;3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b="1" lang="en-US"/>
              <a:t>Now that you know about the portal and what is available for MEP staff and parents and families there, we would like to talk about next steps after you leave here today for you and the MEP staff you work with. </a:t>
            </a:r>
            <a:endParaRPr b="1"/>
          </a:p>
          <a:p>
            <a:pPr indent="0" lvl="0" marL="0" rtl="0" algn="l">
              <a:spcBef>
                <a:spcPts val="0"/>
              </a:spcBef>
              <a:spcAft>
                <a:spcPts val="0"/>
              </a:spcAft>
              <a:buClr>
                <a:schemeClr val="dk1"/>
              </a:buClr>
              <a:buFont typeface="Arial"/>
              <a:buNone/>
            </a:pPr>
            <a:r>
              <a:t/>
            </a:r>
            <a:endParaRPr b="1"/>
          </a:p>
          <a:p>
            <a:pPr indent="0" lvl="0" marL="0" rtl="0" algn="l">
              <a:spcBef>
                <a:spcPts val="0"/>
              </a:spcBef>
              <a:spcAft>
                <a:spcPts val="0"/>
              </a:spcAft>
              <a:buNone/>
            </a:pPr>
            <a:r>
              <a:rPr b="1" lang="en-US"/>
              <a:t>First, you can read through the content within the section or sections that best match your role and meet your needs. Visiting the site often helps you become familiar with the organization of the content and allows for more efficient use of the resources available there.</a:t>
            </a:r>
            <a:endParaRPr b="1"/>
          </a:p>
        </p:txBody>
      </p:sp>
      <p:sp>
        <p:nvSpPr>
          <p:cNvPr id="479" name="Google Shape;47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00e017f1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00e017f18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b="1" lang="en-US"/>
              <a:t>Then, implement the procedures and processes as outlined. You can adjust specific steps to align with the needs of your migratory students and families as well as the resources available in your district and region.</a:t>
            </a:r>
            <a:endParaRPr b="1"/>
          </a:p>
        </p:txBody>
      </p:sp>
      <p:sp>
        <p:nvSpPr>
          <p:cNvPr id="487" name="Google Shape;487;g100e017f18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00e017f18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100e017f189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b="1" lang="en-US"/>
              <a:t>Finally, LEA MEP staff can ensure all MEP staff within your district are aware of the portal and are actively using it as they implement the MEP. ESC MEP staff can find ways to implement the portal into their communication and different training sessions with the districts in their region.</a:t>
            </a:r>
            <a:endParaRPr b="1"/>
          </a:p>
          <a:p>
            <a:pPr indent="0" lvl="0" marL="0" rtl="0" algn="l">
              <a:spcBef>
                <a:spcPts val="0"/>
              </a:spcBef>
              <a:spcAft>
                <a:spcPts val="0"/>
              </a:spcAft>
              <a:buClr>
                <a:schemeClr val="dk1"/>
              </a:buClr>
              <a:buFont typeface="Arial"/>
              <a:buNone/>
            </a:pPr>
            <a:r>
              <a:t/>
            </a:r>
            <a:endParaRPr b="1"/>
          </a:p>
          <a:p>
            <a:pPr indent="0" lvl="0" marL="0" rtl="0" algn="l">
              <a:spcBef>
                <a:spcPts val="0"/>
              </a:spcBef>
              <a:spcAft>
                <a:spcPts val="0"/>
              </a:spcAft>
              <a:buClr>
                <a:schemeClr val="dk1"/>
              </a:buClr>
              <a:buFont typeface="Arial"/>
              <a:buNone/>
            </a:pPr>
            <a:r>
              <a:rPr b="1" lang="en-US"/>
              <a:t>MEP staff will want to share the Parents and Families section with the families they support. This could be done many ways. Some examples include newsletters, PAC meetings, or family nights.</a:t>
            </a:r>
            <a:endParaRPr b="1"/>
          </a:p>
          <a:p>
            <a:pPr indent="0" lvl="0" marL="0" rtl="0" algn="l">
              <a:spcBef>
                <a:spcPts val="0"/>
              </a:spcBef>
              <a:spcAft>
                <a:spcPts val="0"/>
              </a:spcAft>
              <a:buClr>
                <a:schemeClr val="dk1"/>
              </a:buClr>
              <a:buFont typeface="Arial"/>
              <a:buNone/>
            </a:pPr>
            <a:r>
              <a:t/>
            </a:r>
            <a:endParaRPr b="1"/>
          </a:p>
          <a:p>
            <a:pPr indent="0" lvl="0" marL="0" rtl="0" algn="l">
              <a:spcBef>
                <a:spcPts val="0"/>
              </a:spcBef>
              <a:spcAft>
                <a:spcPts val="0"/>
              </a:spcAft>
              <a:buNone/>
            </a:pPr>
            <a:r>
              <a:rPr b="1" lang="en-US"/>
              <a:t>Does anyone have any questions about next steps?</a:t>
            </a:r>
            <a:endParaRPr b="1"/>
          </a:p>
        </p:txBody>
      </p:sp>
      <p:sp>
        <p:nvSpPr>
          <p:cNvPr id="495" name="Google Shape;495;g100e017f189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505082c07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505082c07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Lori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US"/>
              <a:t>We would like to give you some time to explore the portal on your own, but before we do that we would like everyone to consider their role in the MEP. Knowing this information will help you select the section of content that will best meet your needs.</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So, on the slide we have some questions for you to consider. (read the questions)</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US"/>
              <a:t>You can visit any section, but to help figure out a place to start, you can begin in the section that matches your current role in the MEP.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rPr b="1" lang="en-US"/>
              <a:t>We are here to help if you have any questions about your role.</a:t>
            </a:r>
            <a:endParaRPr b="1"/>
          </a:p>
        </p:txBody>
      </p:sp>
      <p:sp>
        <p:nvSpPr>
          <p:cNvPr id="503" name="Google Shape;503;g1505082c078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Ok, if you have a device please feel free to take this time to explore. If you do not have a device we can bring up any pages you would like. Please just let us know and we can use our computer and the screen to share portal pages you are </a:t>
            </a:r>
            <a:r>
              <a:rPr b="1" lang="en-US"/>
              <a:t>interested</a:t>
            </a:r>
            <a:r>
              <a:rPr b="1" lang="en-US"/>
              <a:t> in.</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(Recommendations of what they can do, and where they can go, if there are some who are a little apprehensive.)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(pause until about 5 minutes left in the session)</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2" name="Google Shape;5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5b88fad3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15b88fad3c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The last thing on our agenda today is to spend some time sharing ideas to implement the AIIMS portal in your program. </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US"/>
              <a:t>(If there isn’t a lot of conversation ask: How could you build awareness of the portal with the MEP staff you work with.)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Padlet:</a:t>
            </a:r>
            <a:r>
              <a:rPr lang="en-US" u="sng">
                <a:solidFill>
                  <a:schemeClr val="hlink"/>
                </a:solidFill>
                <a:hlinkClick r:id="rId2"/>
              </a:rPr>
              <a:t>https://region20.padlet.org/MEPGrants/q9h2umspckuf54kc</a:t>
            </a:r>
            <a:r>
              <a:rPr lang="en-US"/>
              <a:t> </a:t>
            </a:r>
            <a:endParaRPr/>
          </a:p>
          <a:p>
            <a:pPr indent="0" lvl="0" marL="0" rtl="0" algn="l">
              <a:spcBef>
                <a:spcPts val="0"/>
              </a:spcBef>
              <a:spcAft>
                <a:spcPts val="0"/>
              </a:spcAft>
              <a:buNone/>
            </a:pPr>
            <a:r>
              <a:t/>
            </a:r>
            <a:endParaRPr/>
          </a:p>
        </p:txBody>
      </p:sp>
      <p:sp>
        <p:nvSpPr>
          <p:cNvPr id="520" name="Google Shape;520;g15b88fad3c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77007128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1770071289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We have a couple of events that registration is open for right now. We want to share that information with you in case you have not had the chance to check them out and register.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We have a registration page on the TMEP portal, and registration is available for the Spring showcase and we are </a:t>
            </a:r>
            <a:r>
              <a:rPr b="1" lang="en-US"/>
              <a:t>accepting</a:t>
            </a:r>
            <a:r>
              <a:rPr b="1" lang="en-US"/>
              <a:t> applications to present until Nov. 28th as well.</a:t>
            </a:r>
            <a:endParaRPr b="1"/>
          </a:p>
        </p:txBody>
      </p:sp>
      <p:sp>
        <p:nvSpPr>
          <p:cNvPr id="529" name="Google Shape;529;g1770071289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7700712899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g17700712899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We have a couple of events that registration is open for right now. We want to share that information with you in case you have not had the chance to check them out and register.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Our first Best Practices Virtual Showcase will be help next week. We have some wonderful presenters from La Joya ISD and PSJA ISD, but from Region 1. We are excited for participants to join us and hear some of the ways the best practices these two LEAs have found to help them implement the MEP in their district.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We have a registration page on the TMEP portal, and registration is available for both the Fall and Spring showcase.</a:t>
            </a:r>
            <a:endParaRPr b="1"/>
          </a:p>
        </p:txBody>
      </p:sp>
      <p:sp>
        <p:nvSpPr>
          <p:cNvPr id="539" name="Google Shape;539;g17700712899_0_2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00e017f189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100e017f189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Thank you for your ideas and for sharing with us today. If you have any questions or need support please contact (review contact information)</a:t>
            </a:r>
            <a:endParaRPr/>
          </a:p>
        </p:txBody>
      </p:sp>
      <p:sp>
        <p:nvSpPr>
          <p:cNvPr id="549" name="Google Shape;549;g100e017f189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rPr>
              <a:t>Idalia</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en-US">
                <a:solidFill>
                  <a:srgbClr val="000000"/>
                </a:solidFill>
              </a:rPr>
              <a:t>During c</a:t>
            </a:r>
            <a:r>
              <a:rPr b="1" i="0" lang="en-US" u="none" strike="noStrike">
                <a:solidFill>
                  <a:srgbClr val="000000"/>
                </a:solidFill>
              </a:rPr>
              <a:t>onversations with migratory families</a:t>
            </a:r>
            <a:r>
              <a:rPr b="1" lang="en-US">
                <a:solidFill>
                  <a:srgbClr val="000000"/>
                </a:solidFill>
              </a:rPr>
              <a:t> and MEP staff </a:t>
            </a:r>
            <a:r>
              <a:rPr b="1" i="0" lang="en-US" u="none" strike="noStrike">
                <a:solidFill>
                  <a:srgbClr val="000000"/>
                </a:solidFill>
              </a:rPr>
              <a:t>over the past few years, </a:t>
            </a:r>
            <a:r>
              <a:rPr b="1" lang="en-US">
                <a:solidFill>
                  <a:srgbClr val="000000"/>
                </a:solidFill>
              </a:rPr>
              <a:t>feedback and comments have </a:t>
            </a:r>
            <a:r>
              <a:rPr b="1" i="0" lang="en-US" u="none" strike="noStrike">
                <a:solidFill>
                  <a:srgbClr val="000000"/>
                </a:solidFill>
              </a:rPr>
              <a:t>indicated that the services provided to </a:t>
            </a:r>
            <a:r>
              <a:rPr b="1" lang="en-US">
                <a:solidFill>
                  <a:srgbClr val="000000"/>
                </a:solidFill>
              </a:rPr>
              <a:t>migratory</a:t>
            </a:r>
            <a:r>
              <a:rPr b="1" i="0" lang="en-US" u="none" strike="noStrike">
                <a:solidFill>
                  <a:srgbClr val="000000"/>
                </a:solidFill>
              </a:rPr>
              <a:t> families</a:t>
            </a:r>
            <a:r>
              <a:rPr b="1" lang="en-US">
                <a:solidFill>
                  <a:srgbClr val="000000"/>
                </a:solidFill>
              </a:rPr>
              <a:t>, </a:t>
            </a:r>
            <a:r>
              <a:rPr b="1" i="0" lang="en-US" u="none" strike="noStrike">
                <a:solidFill>
                  <a:srgbClr val="000000"/>
                </a:solidFill>
              </a:rPr>
              <a:t>and the manner in which the MEP interacts, connects, and supports them may vary greatly from district to district.</a:t>
            </a:r>
            <a:endParaRPr b="1" i="0" u="none" strike="noStrike">
              <a:solidFill>
                <a:srgbClr val="000000"/>
              </a:solidFill>
            </a:endParaRPr>
          </a:p>
          <a:p>
            <a:pPr indent="0" lvl="0" marL="0" rtl="0" algn="l">
              <a:spcBef>
                <a:spcPts val="0"/>
              </a:spcBef>
              <a:spcAft>
                <a:spcPts val="0"/>
              </a:spcAft>
              <a:buNone/>
            </a:pPr>
            <a:r>
              <a:t/>
            </a:r>
            <a:endParaRPr b="1">
              <a:solidFill>
                <a:srgbClr val="000000"/>
              </a:solidFill>
            </a:endParaRPr>
          </a:p>
          <a:p>
            <a:pPr indent="0" lvl="0" marL="0" rtl="0" algn="l">
              <a:spcBef>
                <a:spcPts val="0"/>
              </a:spcBef>
              <a:spcAft>
                <a:spcPts val="0"/>
              </a:spcAft>
              <a:buNone/>
            </a:pPr>
            <a:r>
              <a:rPr b="1" lang="en-US">
                <a:solidFill>
                  <a:srgbClr val="000000"/>
                </a:solidFill>
              </a:rPr>
              <a:t>Would you agree with these observations? We know that the services available can be different from one district to </a:t>
            </a:r>
            <a:r>
              <a:rPr b="1" lang="en-US">
                <a:solidFill>
                  <a:srgbClr val="000000"/>
                </a:solidFill>
              </a:rPr>
              <a:t>another</a:t>
            </a:r>
            <a:r>
              <a:rPr b="1" lang="en-US">
                <a:solidFill>
                  <a:srgbClr val="000000"/>
                </a:solidFill>
              </a:rPr>
              <a:t>, but the way that those services are provided can be very different as well. </a:t>
            </a:r>
            <a:endParaRPr b="1">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5" name="Google Shape;3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rPr>
              <a:t>Idalia</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en-US">
                <a:solidFill>
                  <a:srgbClr val="000000"/>
                </a:solidFill>
              </a:rPr>
              <a:t>When looking at this feedback and considering how to move forward, TEA considered:</a:t>
            </a:r>
            <a:endParaRPr b="1">
              <a:solidFill>
                <a:srgbClr val="000000"/>
              </a:solidFill>
            </a:endParaRPr>
          </a:p>
          <a:p>
            <a:pPr indent="-304800" lvl="0" marL="457200" rtl="0" algn="l">
              <a:spcBef>
                <a:spcPts val="0"/>
              </a:spcBef>
              <a:spcAft>
                <a:spcPts val="0"/>
              </a:spcAft>
              <a:buClr>
                <a:srgbClr val="000000"/>
              </a:buClr>
              <a:buSzPts val="1200"/>
              <a:buFont typeface="Calibri"/>
              <a:buAutoNum type="arabicPeriod"/>
            </a:pPr>
            <a:r>
              <a:rPr b="1" lang="en-US">
                <a:solidFill>
                  <a:srgbClr val="000000"/>
                </a:solidFill>
              </a:rPr>
              <a:t>Why is this </a:t>
            </a:r>
            <a:r>
              <a:rPr b="1" lang="en-US">
                <a:solidFill>
                  <a:srgbClr val="000000"/>
                </a:solidFill>
              </a:rPr>
              <a:t>information</a:t>
            </a:r>
            <a:r>
              <a:rPr b="1" lang="en-US">
                <a:solidFill>
                  <a:srgbClr val="000000"/>
                </a:solidFill>
              </a:rPr>
              <a:t> different and varied from district to district?</a:t>
            </a:r>
            <a:endParaRPr b="1">
              <a:solidFill>
                <a:srgbClr val="000000"/>
              </a:solidFill>
            </a:endParaRPr>
          </a:p>
          <a:p>
            <a:pPr indent="-304800" lvl="0" marL="457200" rtl="0" algn="l">
              <a:spcBef>
                <a:spcPts val="0"/>
              </a:spcBef>
              <a:spcAft>
                <a:spcPts val="0"/>
              </a:spcAft>
              <a:buClr>
                <a:srgbClr val="000000"/>
              </a:buClr>
              <a:buSzPts val="1200"/>
              <a:buFont typeface="Calibri"/>
              <a:buAutoNum type="arabicPeriod"/>
            </a:pPr>
            <a:r>
              <a:rPr b="1" lang="en-US">
                <a:solidFill>
                  <a:srgbClr val="000000"/>
                </a:solidFill>
              </a:rPr>
              <a:t>What can be done to better align the services and interactions MEP staff are providing to all migratory families across the state?</a:t>
            </a:r>
            <a:endParaRPr b="1">
              <a:solidFill>
                <a:srgbClr val="000000"/>
              </a:solidFill>
            </a:endParaRPr>
          </a:p>
          <a:p>
            <a:pPr indent="0" lvl="0" marL="0" rtl="0" algn="l">
              <a:spcBef>
                <a:spcPts val="0"/>
              </a:spcBef>
              <a:spcAft>
                <a:spcPts val="0"/>
              </a:spcAft>
              <a:buNone/>
            </a:pPr>
            <a:r>
              <a:t/>
            </a:r>
            <a:endParaRPr b="1">
              <a:solidFill>
                <a:srgbClr val="000000"/>
              </a:solidFill>
            </a:endParaRPr>
          </a:p>
          <a:p>
            <a:pPr indent="0" lvl="0" marL="0" rtl="0" algn="l">
              <a:spcBef>
                <a:spcPts val="0"/>
              </a:spcBef>
              <a:spcAft>
                <a:spcPts val="0"/>
              </a:spcAft>
              <a:buNone/>
            </a:pPr>
            <a:r>
              <a:rPr b="1" i="0" lang="en-US" u="none" strike="noStrike">
                <a:solidFill>
                  <a:srgbClr val="000000"/>
                </a:solidFill>
              </a:rPr>
              <a:t>The TEA recognized </a:t>
            </a:r>
            <a:r>
              <a:rPr b="1" i="0" lang="en-US" u="none" strike="noStrike">
                <a:solidFill>
                  <a:srgbClr val="000000"/>
                </a:solidFill>
              </a:rPr>
              <a:t>that information and services may vary from district to district </a:t>
            </a:r>
            <a:r>
              <a:rPr b="1" i="0" lang="en-US" u="none" strike="noStrike">
                <a:solidFill>
                  <a:srgbClr val="000000"/>
                </a:solidFill>
              </a:rPr>
              <a:t>because MEP staff have not had access to standardized, consistent procedures and processes in writing and available in one, easy to access location.</a:t>
            </a:r>
            <a:endParaRPr b="1"/>
          </a:p>
        </p:txBody>
      </p:sp>
      <p:sp>
        <p:nvSpPr>
          <p:cNvPr id="324" name="Google Shape;3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rPr>
              <a:t>Idalia</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en-US">
                <a:solidFill>
                  <a:srgbClr val="000000"/>
                </a:solidFill>
              </a:rPr>
              <a:t>So, the decision was made to develop an online resource portal to address this issue. That resource is the AIIMS portal.</a:t>
            </a:r>
            <a:endParaRPr b="1">
              <a:solidFill>
                <a:srgbClr val="000000"/>
              </a:solidFill>
            </a:endParaRPr>
          </a:p>
          <a:p>
            <a:pPr indent="0" lvl="0" marL="0" rtl="0" algn="l">
              <a:spcBef>
                <a:spcPts val="0"/>
              </a:spcBef>
              <a:spcAft>
                <a:spcPts val="0"/>
              </a:spcAft>
              <a:buNone/>
            </a:pPr>
            <a:r>
              <a:t/>
            </a:r>
            <a:endParaRPr b="1">
              <a:solidFill>
                <a:srgbClr val="000000"/>
              </a:solidFill>
            </a:endParaRPr>
          </a:p>
          <a:p>
            <a:pPr indent="0" lvl="0" marL="0" rtl="0" algn="l">
              <a:spcBef>
                <a:spcPts val="0"/>
              </a:spcBef>
              <a:spcAft>
                <a:spcPts val="0"/>
              </a:spcAft>
              <a:buNone/>
            </a:pPr>
            <a:r>
              <a:rPr b="1" lang="en-US">
                <a:solidFill>
                  <a:srgbClr val="000000"/>
                </a:solidFill>
              </a:rPr>
              <a:t>(review bullets)</a:t>
            </a:r>
            <a:endParaRPr b="1"/>
          </a:p>
          <a:p>
            <a:pPr indent="0" lvl="0" marL="0" rtl="0" algn="l">
              <a:spcBef>
                <a:spcPts val="0"/>
              </a:spcBef>
              <a:spcAft>
                <a:spcPts val="0"/>
              </a:spcAft>
              <a:buNone/>
            </a:pPr>
            <a:br>
              <a:rPr lang="en-US"/>
            </a:br>
            <a:endParaRPr/>
          </a:p>
        </p:txBody>
      </p:sp>
      <p:sp>
        <p:nvSpPr>
          <p:cNvPr id="333" name="Google Shape;3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505082c07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505082c078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The content for this portal was developed through a </a:t>
            </a:r>
            <a:r>
              <a:rPr b="1" lang="en-US"/>
              <a:t>collaborative effort.</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b="1" lang="en-US"/>
              <a:t>M-E-P staff members from various ESCs and the  TEA M-E-P team worked together to draft the content for the AIIMS Portal.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Then, the seven largest sending and </a:t>
            </a:r>
            <a:r>
              <a:rPr b="1" lang="en-US"/>
              <a:t>receiving</a:t>
            </a:r>
            <a:r>
              <a:rPr b="1" lang="en-US"/>
              <a:t> districts </a:t>
            </a:r>
            <a:r>
              <a:rPr b="1" lang="en-US"/>
              <a:t>across</a:t>
            </a:r>
            <a:r>
              <a:rPr b="1" lang="en-US"/>
              <a:t> the state served as Pilot LEAs, implementing some of the processes and procedures and providing feedback on them as well as the draft content.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For the draft content for the Parents and Families section, the Pilot LEAs coordinated with their MEP PAC members. These parents helped to ensure the </a:t>
            </a:r>
            <a:r>
              <a:rPr b="1" lang="en-US"/>
              <a:t>information</a:t>
            </a:r>
            <a:r>
              <a:rPr b="1" lang="en-US"/>
              <a:t> provided in that section of the portal is meaningful and </a:t>
            </a:r>
            <a:r>
              <a:rPr b="1" lang="en-US"/>
              <a:t>useful</a:t>
            </a:r>
            <a:r>
              <a:rPr b="1" lang="en-US"/>
              <a:t> for migratory families.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All of these </a:t>
            </a:r>
            <a:r>
              <a:rPr b="1" lang="en-US"/>
              <a:t>pieces</a:t>
            </a:r>
            <a:r>
              <a:rPr b="1" lang="en-US"/>
              <a:t> came together to create the AIIMS Portal.</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2" name="Google Shape;342;g1505082c078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888f1f38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f888f1f38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b="1" lang="en-US"/>
              <a:t>Now that we have discussed the rationale behind this portal, as well as how the content was developed,let’s talk about HOW to access the AIIMS portal. First, visit the TMEP portal at txmigrant.net.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The AIIMS portal is one of many resources provided by the TEA and linked on the TMEP portal.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4" name="Google Shape;354;gf888f1f382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Lori</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b="1" lang="en-US"/>
              <a:t>As MEP staff, you will find the AIIMS portal in the MEP staff section. </a:t>
            </a:r>
            <a:endParaRPr b="1"/>
          </a:p>
        </p:txBody>
      </p:sp>
      <p:sp>
        <p:nvSpPr>
          <p:cNvPr id="364" name="Google Shape;3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Lori</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The AIIMS icon is located in the center of the top row.</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For those of you following along on your device, does anyone need me to show how to get to the AIIMS icon again?</a:t>
            </a:r>
            <a:endParaRPr b="1"/>
          </a:p>
        </p:txBody>
      </p:sp>
      <p:sp>
        <p:nvSpPr>
          <p:cNvPr id="375" name="Google Shape;3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
          <p:cNvSpPr txBox="1"/>
          <p:nvPr>
            <p:ph type="ctrTitle"/>
          </p:nvPr>
        </p:nvSpPr>
        <p:spPr>
          <a:xfrm>
            <a:off x="1524000" y="2858439"/>
            <a:ext cx="9144000" cy="1455651"/>
          </a:xfrm>
          <a:prstGeom prst="rect">
            <a:avLst/>
          </a:prstGeom>
          <a:solidFill>
            <a:srgbClr val="F2F2F2"/>
          </a:solid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C6EBE"/>
              </a:buClr>
              <a:buSzPts val="5600"/>
              <a:buFont typeface="Calibri"/>
              <a:buNone/>
              <a:defRPr b="1" sz="5600">
                <a:solidFill>
                  <a:srgbClr val="3C6EB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524000" y="4315096"/>
            <a:ext cx="9144000" cy="851564"/>
          </a:xfrm>
          <a:prstGeom prst="rect">
            <a:avLst/>
          </a:prstGeom>
          <a:solidFill>
            <a:srgbClr val="F2F2F2"/>
          </a:solid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44546A"/>
              </a:buClr>
              <a:buSzPts val="2400"/>
              <a:buFont typeface="Calibri"/>
              <a:buNone/>
              <a:defRPr b="1" sz="2400">
                <a:solidFill>
                  <a:srgbClr val="44546A"/>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
          <p:cNvSpPr/>
          <p:nvPr>
            <p:ph idx="2" type="pic"/>
          </p:nvPr>
        </p:nvSpPr>
        <p:spPr>
          <a:xfrm>
            <a:off x="0" y="1268412"/>
            <a:ext cx="12192000" cy="5589588"/>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bject - text on right">
  <p:cSld name="1_Object - text on righ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1"/>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1"/>
          <p:cNvSpPr txBox="1"/>
          <p:nvPr>
            <p:ph idx="1" type="body"/>
          </p:nvPr>
        </p:nvSpPr>
        <p:spPr>
          <a:xfrm>
            <a:off x="385763" y="1563757"/>
            <a:ext cx="5534025" cy="4644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
          <p:cNvSpPr txBox="1"/>
          <p:nvPr>
            <p:ph idx="2" type="body"/>
          </p:nvPr>
        </p:nvSpPr>
        <p:spPr>
          <a:xfrm>
            <a:off x="6566064" y="1563757"/>
            <a:ext cx="5101055" cy="4644538"/>
          </a:xfrm>
          <a:prstGeom prst="rect">
            <a:avLst/>
          </a:prstGeom>
          <a:solidFill>
            <a:srgbClr val="0D6CB9"/>
          </a:solidFill>
          <a:ln>
            <a:noFill/>
          </a:ln>
        </p:spPr>
        <p:txBody>
          <a:bodyPr anchorCtr="0" anchor="t" bIns="365750" lIns="365750" spcFirstLastPara="1" rIns="365750" wrap="square" tIns="365750">
            <a:norm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bject - text on right">
  <p:cSld name="3_Object - text on right">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2"/>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2"/>
          <p:cNvSpPr txBox="1"/>
          <p:nvPr>
            <p:ph idx="1" type="body"/>
          </p:nvPr>
        </p:nvSpPr>
        <p:spPr>
          <a:xfrm>
            <a:off x="5848698" y="1563757"/>
            <a:ext cx="5534025" cy="4644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2" type="body"/>
          </p:nvPr>
        </p:nvSpPr>
        <p:spPr>
          <a:xfrm>
            <a:off x="388288" y="1563757"/>
            <a:ext cx="5101055" cy="4644538"/>
          </a:xfrm>
          <a:prstGeom prst="rect">
            <a:avLst/>
          </a:prstGeom>
          <a:solidFill>
            <a:srgbClr val="0D6CB9"/>
          </a:solidFill>
          <a:ln>
            <a:noFill/>
          </a:ln>
        </p:spPr>
        <p:txBody>
          <a:bodyPr anchorCtr="0" anchor="t" bIns="365750" lIns="365750" spcFirstLastPara="1" rIns="365750" wrap="square" tIns="365750">
            <a:norm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Text Wide">
  <p:cSld name="Image with Text Wide">
    <p:spTree>
      <p:nvGrpSpPr>
        <p:cNvPr id="94" name="Shape 94"/>
        <p:cNvGrpSpPr/>
        <p:nvPr/>
      </p:nvGrpSpPr>
      <p:grpSpPr>
        <a:xfrm>
          <a:off x="0" y="0"/>
          <a:ext cx="0" cy="0"/>
          <a:chOff x="0" y="0"/>
          <a:chExt cx="0" cy="0"/>
        </a:xfrm>
      </p:grpSpPr>
      <p:sp>
        <p:nvSpPr>
          <p:cNvPr id="95" name="Google Shape;95;p13"/>
          <p:cNvSpPr txBox="1"/>
          <p:nvPr>
            <p:ph type="title"/>
          </p:nvPr>
        </p:nvSpPr>
        <p:spPr>
          <a:xfrm>
            <a:off x="1764632" y="224589"/>
            <a:ext cx="9574714" cy="737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3"/>
          <p:cNvSpPr/>
          <p:nvPr>
            <p:ph idx="2" type="pic"/>
          </p:nvPr>
        </p:nvSpPr>
        <p:spPr>
          <a:xfrm>
            <a:off x="401639" y="1645920"/>
            <a:ext cx="11379991" cy="3648710"/>
          </a:xfrm>
          <a:prstGeom prst="rect">
            <a:avLst/>
          </a:prstGeom>
          <a:noFill/>
          <a:ln>
            <a:noFill/>
          </a:ln>
        </p:spPr>
      </p:sp>
      <p:sp>
        <p:nvSpPr>
          <p:cNvPr id="100" name="Google Shape;100;p13"/>
          <p:cNvSpPr txBox="1"/>
          <p:nvPr>
            <p:ph idx="1" type="body"/>
          </p:nvPr>
        </p:nvSpPr>
        <p:spPr>
          <a:xfrm>
            <a:off x="401638" y="5657088"/>
            <a:ext cx="11379200" cy="543686"/>
          </a:xfrm>
          <a:prstGeom prst="rect">
            <a:avLst/>
          </a:prstGeom>
          <a:gradFill>
            <a:gsLst>
              <a:gs pos="0">
                <a:srgbClr val="203864"/>
              </a:gs>
              <a:gs pos="26000">
                <a:srgbClr val="203864"/>
              </a:gs>
              <a:gs pos="50000">
                <a:srgbClr val="2F5CAC"/>
              </a:gs>
              <a:gs pos="100000">
                <a:srgbClr val="4472C4"/>
              </a:gs>
            </a:gsLst>
            <a:lin ang="3000000" scaled="0"/>
          </a:grad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2400"/>
              <a:buFont typeface="Calibri"/>
              <a:buNone/>
              <a:defRPr sz="2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showMasterSp="0">
  <p:cSld name="Timeline 1">
    <p:spTree>
      <p:nvGrpSpPr>
        <p:cNvPr id="101" name="Shape 101"/>
        <p:cNvGrpSpPr/>
        <p:nvPr/>
      </p:nvGrpSpPr>
      <p:grpSpPr>
        <a:xfrm>
          <a:off x="0" y="0"/>
          <a:ext cx="0" cy="0"/>
          <a:chOff x="0" y="0"/>
          <a:chExt cx="0" cy="0"/>
        </a:xfrm>
      </p:grpSpPr>
      <p:sp>
        <p:nvSpPr>
          <p:cNvPr id="102" name="Google Shape;102;p14"/>
          <p:cNvSpPr txBox="1"/>
          <p:nvPr>
            <p:ph type="title"/>
          </p:nvPr>
        </p:nvSpPr>
        <p:spPr>
          <a:xfrm>
            <a:off x="1764632" y="224589"/>
            <a:ext cx="9574714" cy="737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4"/>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6" name="Google Shape;106;p14"/>
          <p:cNvCxnSpPr/>
          <p:nvPr/>
        </p:nvCxnSpPr>
        <p:spPr>
          <a:xfrm>
            <a:off x="7725145" y="3631342"/>
            <a:ext cx="12700" cy="513897"/>
          </a:xfrm>
          <a:prstGeom prst="straightConnector1">
            <a:avLst/>
          </a:prstGeom>
          <a:noFill/>
          <a:ln cap="rnd" cmpd="sng" w="53975">
            <a:solidFill>
              <a:schemeClr val="accent5"/>
            </a:solidFill>
            <a:prstDash val="dot"/>
            <a:miter lim="800000"/>
            <a:headEnd len="sm" w="sm" type="none"/>
            <a:tailEnd len="sm" w="sm" type="none"/>
          </a:ln>
        </p:spPr>
      </p:cxnSp>
      <p:cxnSp>
        <p:nvCxnSpPr>
          <p:cNvPr id="107" name="Google Shape;107;p14"/>
          <p:cNvCxnSpPr/>
          <p:nvPr/>
        </p:nvCxnSpPr>
        <p:spPr>
          <a:xfrm>
            <a:off x="4495912" y="3639580"/>
            <a:ext cx="12700" cy="513897"/>
          </a:xfrm>
          <a:prstGeom prst="straightConnector1">
            <a:avLst/>
          </a:prstGeom>
          <a:noFill/>
          <a:ln cap="rnd" cmpd="sng" w="53975">
            <a:solidFill>
              <a:srgbClr val="EA0C0C"/>
            </a:solidFill>
            <a:prstDash val="dot"/>
            <a:miter lim="800000"/>
            <a:headEnd len="sm" w="sm" type="none"/>
            <a:tailEnd len="sm" w="sm" type="none"/>
          </a:ln>
        </p:spPr>
      </p:cxnSp>
      <p:cxnSp>
        <p:nvCxnSpPr>
          <p:cNvPr id="108" name="Google Shape;108;p14"/>
          <p:cNvCxnSpPr>
            <a:endCxn id="109" idx="4"/>
          </p:cNvCxnSpPr>
          <p:nvPr/>
        </p:nvCxnSpPr>
        <p:spPr>
          <a:xfrm>
            <a:off x="6110354" y="3256243"/>
            <a:ext cx="12600" cy="513900"/>
          </a:xfrm>
          <a:prstGeom prst="straightConnector1">
            <a:avLst/>
          </a:prstGeom>
          <a:noFill/>
          <a:ln cap="rnd" cmpd="sng" w="53975">
            <a:solidFill>
              <a:srgbClr val="69447B"/>
            </a:solidFill>
            <a:prstDash val="dot"/>
            <a:miter lim="800000"/>
            <a:headEnd len="sm" w="sm" type="none"/>
            <a:tailEnd len="sm" w="sm" type="none"/>
          </a:ln>
        </p:spPr>
      </p:cxnSp>
      <p:sp>
        <p:nvSpPr>
          <p:cNvPr id="110" name="Google Shape;110;p14"/>
          <p:cNvSpPr/>
          <p:nvPr/>
        </p:nvSpPr>
        <p:spPr>
          <a:xfrm>
            <a:off x="3738697" y="3553467"/>
            <a:ext cx="1530393" cy="293653"/>
          </a:xfrm>
          <a:prstGeom prst="rect">
            <a:avLst/>
          </a:prstGeom>
          <a:solidFill>
            <a:srgbClr val="DA3E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5352764" y="3553467"/>
            <a:ext cx="1530393" cy="293653"/>
          </a:xfrm>
          <a:prstGeom prst="rect">
            <a:avLst/>
          </a:prstGeom>
          <a:solidFill>
            <a:srgbClr val="6944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6967303" y="3553467"/>
            <a:ext cx="1530393" cy="293653"/>
          </a:xfrm>
          <a:prstGeom prst="rect">
            <a:avLst/>
          </a:prstGeom>
          <a:solidFill>
            <a:srgbClr val="5482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8573098" y="3553467"/>
            <a:ext cx="1530393" cy="293653"/>
          </a:xfrm>
          <a:prstGeom prst="rect">
            <a:avLst/>
          </a:prstGeom>
          <a:solidFill>
            <a:srgbClr val="3C6E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2124157" y="3553467"/>
            <a:ext cx="1530393" cy="293653"/>
          </a:xfrm>
          <a:prstGeom prst="rect">
            <a:avLst/>
          </a:prstGeom>
          <a:solidFill>
            <a:srgbClr val="A830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6049541" y="3623317"/>
            <a:ext cx="146826" cy="146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5" name="Google Shape;115;p14"/>
          <p:cNvCxnSpPr>
            <a:endCxn id="116" idx="4"/>
          </p:cNvCxnSpPr>
          <p:nvPr/>
        </p:nvCxnSpPr>
        <p:spPr>
          <a:xfrm>
            <a:off x="9332463" y="3259812"/>
            <a:ext cx="12600" cy="513900"/>
          </a:xfrm>
          <a:prstGeom prst="straightConnector1">
            <a:avLst/>
          </a:prstGeom>
          <a:noFill/>
          <a:ln cap="rnd" cmpd="sng" w="53975">
            <a:solidFill>
              <a:srgbClr val="4472C4"/>
            </a:solidFill>
            <a:prstDash val="dot"/>
            <a:miter lim="800000"/>
            <a:headEnd len="sm" w="sm" type="none"/>
            <a:tailEnd len="sm" w="sm" type="none"/>
          </a:ln>
        </p:spPr>
      </p:cxnSp>
      <p:sp>
        <p:nvSpPr>
          <p:cNvPr id="116" name="Google Shape;116;p14"/>
          <p:cNvSpPr/>
          <p:nvPr/>
        </p:nvSpPr>
        <p:spPr>
          <a:xfrm>
            <a:off x="9271650" y="3626886"/>
            <a:ext cx="146826" cy="146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7" name="Google Shape;117;p14"/>
          <p:cNvCxnSpPr>
            <a:endCxn id="118" idx="4"/>
          </p:cNvCxnSpPr>
          <p:nvPr/>
        </p:nvCxnSpPr>
        <p:spPr>
          <a:xfrm>
            <a:off x="2889634" y="3266403"/>
            <a:ext cx="12600" cy="513900"/>
          </a:xfrm>
          <a:prstGeom prst="straightConnector1">
            <a:avLst/>
          </a:prstGeom>
          <a:noFill/>
          <a:ln cap="rnd" cmpd="sng" w="53975">
            <a:solidFill>
              <a:srgbClr val="A8301C"/>
            </a:solidFill>
            <a:prstDash val="dot"/>
            <a:miter lim="800000"/>
            <a:headEnd len="sm" w="sm" type="none"/>
            <a:tailEnd len="sm" w="sm" type="none"/>
          </a:ln>
        </p:spPr>
      </p:cxnSp>
      <p:sp>
        <p:nvSpPr>
          <p:cNvPr id="118" name="Google Shape;118;p14"/>
          <p:cNvSpPr/>
          <p:nvPr/>
        </p:nvSpPr>
        <p:spPr>
          <a:xfrm>
            <a:off x="2828821" y="3633477"/>
            <a:ext cx="146826" cy="146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4423941" y="3643637"/>
            <a:ext cx="146826" cy="146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7664981" y="3613157"/>
            <a:ext cx="146826" cy="1468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txBox="1"/>
          <p:nvPr>
            <p:ph idx="1" type="body"/>
          </p:nvPr>
        </p:nvSpPr>
        <p:spPr>
          <a:xfrm>
            <a:off x="2116158" y="2535256"/>
            <a:ext cx="1514363" cy="68127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Font typeface="Calibri"/>
              <a:buNone/>
              <a:defRPr sz="1800">
                <a:solidFill>
                  <a:schemeClr val="dk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4"/>
          <p:cNvSpPr txBox="1"/>
          <p:nvPr>
            <p:ph idx="2" type="body"/>
          </p:nvPr>
        </p:nvSpPr>
        <p:spPr>
          <a:xfrm>
            <a:off x="3754727" y="4166491"/>
            <a:ext cx="1514363" cy="68127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Font typeface="Calibri"/>
              <a:buNone/>
              <a:defRPr sz="1800">
                <a:solidFill>
                  <a:schemeClr val="dk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4"/>
          <p:cNvSpPr txBox="1"/>
          <p:nvPr>
            <p:ph idx="3" type="body"/>
          </p:nvPr>
        </p:nvSpPr>
        <p:spPr>
          <a:xfrm>
            <a:off x="5338818" y="2535257"/>
            <a:ext cx="1514363" cy="68127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Font typeface="Calibri"/>
              <a:buNone/>
              <a:defRPr sz="1800">
                <a:solidFill>
                  <a:schemeClr val="dk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4"/>
          <p:cNvSpPr txBox="1"/>
          <p:nvPr>
            <p:ph idx="4" type="body"/>
          </p:nvPr>
        </p:nvSpPr>
        <p:spPr>
          <a:xfrm>
            <a:off x="7054625" y="4166491"/>
            <a:ext cx="1514363" cy="68127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Font typeface="Calibri"/>
              <a:buNone/>
              <a:defRPr sz="1800">
                <a:solidFill>
                  <a:schemeClr val="dk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4"/>
          <p:cNvSpPr txBox="1"/>
          <p:nvPr>
            <p:ph idx="5" type="body"/>
          </p:nvPr>
        </p:nvSpPr>
        <p:spPr>
          <a:xfrm>
            <a:off x="8581531" y="2535257"/>
            <a:ext cx="1514363" cy="68127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Font typeface="Calibri"/>
              <a:buNone/>
              <a:defRPr sz="1800">
                <a:solidFill>
                  <a:schemeClr val="dk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4"/>
          <p:cNvSpPr txBox="1"/>
          <p:nvPr>
            <p:ph idx="6" type="body"/>
          </p:nvPr>
        </p:nvSpPr>
        <p:spPr>
          <a:xfrm>
            <a:off x="2124157" y="5303521"/>
            <a:ext cx="7979333" cy="59502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showMasterSp="0">
  <p:cSld name="Timeline 2">
    <p:spTree>
      <p:nvGrpSpPr>
        <p:cNvPr id="127" name="Shape 127"/>
        <p:cNvGrpSpPr/>
        <p:nvPr/>
      </p:nvGrpSpPr>
      <p:grpSpPr>
        <a:xfrm>
          <a:off x="0" y="0"/>
          <a:ext cx="0" cy="0"/>
          <a:chOff x="0" y="0"/>
          <a:chExt cx="0" cy="0"/>
        </a:xfrm>
      </p:grpSpPr>
      <p:sp>
        <p:nvSpPr>
          <p:cNvPr id="128" name="Google Shape;128;p15"/>
          <p:cNvSpPr txBox="1"/>
          <p:nvPr>
            <p:ph type="title"/>
          </p:nvPr>
        </p:nvSpPr>
        <p:spPr>
          <a:xfrm>
            <a:off x="1764632" y="224589"/>
            <a:ext cx="9574714" cy="737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5"/>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5"/>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5"/>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15"/>
          <p:cNvSpPr txBox="1"/>
          <p:nvPr>
            <p:ph idx="1" type="body"/>
          </p:nvPr>
        </p:nvSpPr>
        <p:spPr>
          <a:xfrm>
            <a:off x="660416" y="1515070"/>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5"/>
          <p:cNvSpPr txBox="1"/>
          <p:nvPr>
            <p:ph idx="2" type="body"/>
          </p:nvPr>
        </p:nvSpPr>
        <p:spPr>
          <a:xfrm>
            <a:off x="8446127" y="1515070"/>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5"/>
          <p:cNvSpPr txBox="1"/>
          <p:nvPr/>
        </p:nvSpPr>
        <p:spPr>
          <a:xfrm>
            <a:off x="791680" y="2937882"/>
            <a:ext cx="569010" cy="2357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20YY</a:t>
            </a:r>
            <a:endParaRPr/>
          </a:p>
        </p:txBody>
      </p:sp>
      <p:sp>
        <p:nvSpPr>
          <p:cNvPr id="135" name="Google Shape;135;p15" title="Milestone Number"/>
          <p:cNvSpPr/>
          <p:nvPr/>
        </p:nvSpPr>
        <p:spPr>
          <a:xfrm>
            <a:off x="1148144" y="4457098"/>
            <a:ext cx="407673" cy="407673"/>
          </a:xfrm>
          <a:prstGeom prst="ellipse">
            <a:avLst/>
          </a:prstGeom>
          <a:solidFill>
            <a:srgbClr val="DA3E26"/>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01</a:t>
            </a:r>
            <a:endParaRPr/>
          </a:p>
        </p:txBody>
      </p:sp>
      <p:pic>
        <p:nvPicPr>
          <p:cNvPr id="136" name="Google Shape;136;p15" title="callout"/>
          <p:cNvPicPr preferRelativeResize="0"/>
          <p:nvPr/>
        </p:nvPicPr>
        <p:blipFill rotWithShape="1">
          <a:blip r:embed="rId2">
            <a:alphaModFix/>
          </a:blip>
          <a:srcRect b="0" l="0" r="0" t="0"/>
          <a:stretch/>
        </p:blipFill>
        <p:spPr>
          <a:xfrm rot="-5400000">
            <a:off x="933310" y="3915499"/>
            <a:ext cx="581025" cy="295275"/>
          </a:xfrm>
          <a:prstGeom prst="rect">
            <a:avLst/>
          </a:prstGeom>
          <a:noFill/>
          <a:ln>
            <a:noFill/>
          </a:ln>
        </p:spPr>
      </p:pic>
      <p:sp>
        <p:nvSpPr>
          <p:cNvPr id="137" name="Google Shape;137;p15" title="Milestone Number"/>
          <p:cNvSpPr/>
          <p:nvPr/>
        </p:nvSpPr>
        <p:spPr>
          <a:xfrm>
            <a:off x="1223822" y="2133143"/>
            <a:ext cx="407673" cy="407673"/>
          </a:xfrm>
          <a:prstGeom prst="ellipse">
            <a:avLst/>
          </a:prstGeom>
          <a:solidFill>
            <a:srgbClr val="DA3E26"/>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02</a:t>
            </a:r>
            <a:endParaRPr/>
          </a:p>
        </p:txBody>
      </p:sp>
      <p:pic>
        <p:nvPicPr>
          <p:cNvPr id="138" name="Google Shape;138;p15" title="callout"/>
          <p:cNvPicPr preferRelativeResize="0"/>
          <p:nvPr/>
        </p:nvPicPr>
        <p:blipFill rotWithShape="1">
          <a:blip r:embed="rId2">
            <a:alphaModFix/>
          </a:blip>
          <a:srcRect b="0" l="0" r="0" t="0"/>
          <a:stretch/>
        </p:blipFill>
        <p:spPr>
          <a:xfrm rot="-5400000">
            <a:off x="1282716" y="2801036"/>
            <a:ext cx="581025" cy="295275"/>
          </a:xfrm>
          <a:prstGeom prst="rect">
            <a:avLst/>
          </a:prstGeom>
          <a:noFill/>
          <a:ln>
            <a:noFill/>
          </a:ln>
        </p:spPr>
      </p:pic>
      <p:sp>
        <p:nvSpPr>
          <p:cNvPr id="139" name="Google Shape;139;p15"/>
          <p:cNvSpPr txBox="1"/>
          <p:nvPr/>
        </p:nvSpPr>
        <p:spPr>
          <a:xfrm>
            <a:off x="3382576" y="2940070"/>
            <a:ext cx="569010" cy="2357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20YY</a:t>
            </a:r>
            <a:endParaRPr/>
          </a:p>
        </p:txBody>
      </p:sp>
      <p:sp>
        <p:nvSpPr>
          <p:cNvPr id="140" name="Google Shape;140;p15" title="Milestone Number"/>
          <p:cNvSpPr/>
          <p:nvPr/>
        </p:nvSpPr>
        <p:spPr>
          <a:xfrm>
            <a:off x="3763749" y="4434293"/>
            <a:ext cx="407673" cy="407673"/>
          </a:xfrm>
          <a:prstGeom prst="ellipse">
            <a:avLst/>
          </a:prstGeom>
          <a:solidFill>
            <a:srgbClr val="548235"/>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03</a:t>
            </a:r>
            <a:endParaRPr/>
          </a:p>
        </p:txBody>
      </p:sp>
      <p:pic>
        <p:nvPicPr>
          <p:cNvPr id="141" name="Google Shape;141;p15" title="callout"/>
          <p:cNvPicPr preferRelativeResize="0"/>
          <p:nvPr/>
        </p:nvPicPr>
        <p:blipFill rotWithShape="1">
          <a:blip r:embed="rId2">
            <a:alphaModFix/>
          </a:blip>
          <a:srcRect b="0" l="0" r="0" t="0"/>
          <a:stretch/>
        </p:blipFill>
        <p:spPr>
          <a:xfrm rot="-5400000">
            <a:off x="3508784" y="3926541"/>
            <a:ext cx="581025" cy="295275"/>
          </a:xfrm>
          <a:prstGeom prst="rect">
            <a:avLst/>
          </a:prstGeom>
          <a:noFill/>
          <a:ln>
            <a:noFill/>
          </a:ln>
        </p:spPr>
      </p:pic>
      <p:sp>
        <p:nvSpPr>
          <p:cNvPr id="142" name="Google Shape;142;p15"/>
          <p:cNvSpPr txBox="1"/>
          <p:nvPr/>
        </p:nvSpPr>
        <p:spPr>
          <a:xfrm>
            <a:off x="5963110" y="2930904"/>
            <a:ext cx="569010" cy="2357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20YY</a:t>
            </a:r>
            <a:endParaRPr/>
          </a:p>
        </p:txBody>
      </p:sp>
      <p:sp>
        <p:nvSpPr>
          <p:cNvPr id="143" name="Google Shape;143;p15" title="Milestone Number"/>
          <p:cNvSpPr/>
          <p:nvPr/>
        </p:nvSpPr>
        <p:spPr>
          <a:xfrm>
            <a:off x="6352338" y="4434293"/>
            <a:ext cx="407673" cy="407673"/>
          </a:xfrm>
          <a:prstGeom prst="ellipse">
            <a:avLst/>
          </a:prstGeom>
          <a:solidFill>
            <a:srgbClr val="69447B"/>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04</a:t>
            </a:r>
            <a:endParaRPr/>
          </a:p>
        </p:txBody>
      </p:sp>
      <p:pic>
        <p:nvPicPr>
          <p:cNvPr id="144" name="Google Shape;144;p15" title="callout"/>
          <p:cNvPicPr preferRelativeResize="0"/>
          <p:nvPr/>
        </p:nvPicPr>
        <p:blipFill rotWithShape="1">
          <a:blip r:embed="rId2">
            <a:alphaModFix/>
          </a:blip>
          <a:srcRect b="0" l="0" r="0" t="0"/>
          <a:stretch/>
        </p:blipFill>
        <p:spPr>
          <a:xfrm rot="-5400000">
            <a:off x="6112304" y="3936872"/>
            <a:ext cx="581025" cy="295275"/>
          </a:xfrm>
          <a:prstGeom prst="rect">
            <a:avLst/>
          </a:prstGeom>
          <a:noFill/>
          <a:ln>
            <a:noFill/>
          </a:ln>
        </p:spPr>
      </p:pic>
      <p:sp>
        <p:nvSpPr>
          <p:cNvPr id="145" name="Google Shape;145;p15" title="Milestone Number"/>
          <p:cNvSpPr/>
          <p:nvPr/>
        </p:nvSpPr>
        <p:spPr>
          <a:xfrm>
            <a:off x="6427901" y="2129570"/>
            <a:ext cx="407673" cy="407673"/>
          </a:xfrm>
          <a:prstGeom prst="ellipse">
            <a:avLst/>
          </a:prstGeom>
          <a:solidFill>
            <a:srgbClr val="69447B"/>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05</a:t>
            </a:r>
            <a:endParaRPr/>
          </a:p>
        </p:txBody>
      </p:sp>
      <p:pic>
        <p:nvPicPr>
          <p:cNvPr id="146" name="Google Shape;146;p15" title="callout"/>
          <p:cNvPicPr preferRelativeResize="0"/>
          <p:nvPr/>
        </p:nvPicPr>
        <p:blipFill rotWithShape="1">
          <a:blip r:embed="rId2">
            <a:alphaModFix/>
          </a:blip>
          <a:srcRect b="0" l="0" r="0" t="0"/>
          <a:stretch/>
        </p:blipFill>
        <p:spPr>
          <a:xfrm rot="-5400000">
            <a:off x="6466252" y="2801036"/>
            <a:ext cx="581025" cy="295275"/>
          </a:xfrm>
          <a:prstGeom prst="rect">
            <a:avLst/>
          </a:prstGeom>
          <a:noFill/>
          <a:ln>
            <a:noFill/>
          </a:ln>
        </p:spPr>
      </p:pic>
      <p:sp>
        <p:nvSpPr>
          <p:cNvPr id="147" name="Google Shape;147;p15"/>
          <p:cNvSpPr txBox="1"/>
          <p:nvPr/>
        </p:nvSpPr>
        <p:spPr>
          <a:xfrm>
            <a:off x="8552678" y="2930904"/>
            <a:ext cx="569010" cy="2357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20YY</a:t>
            </a:r>
            <a:endParaRPr/>
          </a:p>
        </p:txBody>
      </p:sp>
      <p:sp>
        <p:nvSpPr>
          <p:cNvPr id="148" name="Google Shape;148;p15" title="Milestone Number"/>
          <p:cNvSpPr/>
          <p:nvPr/>
        </p:nvSpPr>
        <p:spPr>
          <a:xfrm>
            <a:off x="8917851" y="4434292"/>
            <a:ext cx="407673" cy="407673"/>
          </a:xfrm>
          <a:prstGeom prst="ellipse">
            <a:avLst/>
          </a:prstGeom>
          <a:solidFill>
            <a:srgbClr val="2F5CAC"/>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06</a:t>
            </a:r>
            <a:endParaRPr/>
          </a:p>
        </p:txBody>
      </p:sp>
      <p:pic>
        <p:nvPicPr>
          <p:cNvPr id="149" name="Google Shape;149;p15" title="callout"/>
          <p:cNvPicPr preferRelativeResize="0"/>
          <p:nvPr/>
        </p:nvPicPr>
        <p:blipFill rotWithShape="1">
          <a:blip r:embed="rId2">
            <a:alphaModFix/>
          </a:blip>
          <a:srcRect b="0" l="0" r="0" t="0"/>
          <a:stretch/>
        </p:blipFill>
        <p:spPr>
          <a:xfrm rot="-5400000">
            <a:off x="8683538" y="3936872"/>
            <a:ext cx="581025" cy="295275"/>
          </a:xfrm>
          <a:prstGeom prst="rect">
            <a:avLst/>
          </a:prstGeom>
          <a:noFill/>
          <a:ln>
            <a:noFill/>
          </a:ln>
        </p:spPr>
      </p:pic>
      <p:sp>
        <p:nvSpPr>
          <p:cNvPr id="150" name="Google Shape;150;p15" title="Milestone Number"/>
          <p:cNvSpPr/>
          <p:nvPr/>
        </p:nvSpPr>
        <p:spPr>
          <a:xfrm>
            <a:off x="8954928" y="2126446"/>
            <a:ext cx="407673" cy="407673"/>
          </a:xfrm>
          <a:prstGeom prst="ellipse">
            <a:avLst/>
          </a:prstGeom>
          <a:solidFill>
            <a:srgbClr val="2F5CAC"/>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07</a:t>
            </a:r>
            <a:endParaRPr/>
          </a:p>
        </p:txBody>
      </p:sp>
      <p:pic>
        <p:nvPicPr>
          <p:cNvPr id="151" name="Google Shape;151;p15" title="callout"/>
          <p:cNvPicPr preferRelativeResize="0"/>
          <p:nvPr/>
        </p:nvPicPr>
        <p:blipFill rotWithShape="1">
          <a:blip r:embed="rId2">
            <a:alphaModFix/>
          </a:blip>
          <a:srcRect b="0" l="0" r="0" t="0"/>
          <a:stretch/>
        </p:blipFill>
        <p:spPr>
          <a:xfrm rot="-5400000">
            <a:off x="9056844" y="2801036"/>
            <a:ext cx="581025" cy="295275"/>
          </a:xfrm>
          <a:prstGeom prst="rect">
            <a:avLst/>
          </a:prstGeom>
          <a:noFill/>
          <a:ln>
            <a:noFill/>
          </a:ln>
        </p:spPr>
      </p:pic>
      <p:grpSp>
        <p:nvGrpSpPr>
          <p:cNvPr id="152" name="Google Shape;152;p15" title="Today Flag Icon"/>
          <p:cNvGrpSpPr/>
          <p:nvPr/>
        </p:nvGrpSpPr>
        <p:grpSpPr>
          <a:xfrm>
            <a:off x="10298195" y="2129570"/>
            <a:ext cx="407673" cy="407673"/>
            <a:chOff x="10636741" y="2652807"/>
            <a:chExt cx="296963" cy="296963"/>
          </a:xfrm>
        </p:grpSpPr>
        <p:sp>
          <p:nvSpPr>
            <p:cNvPr id="153" name="Google Shape;153;p15"/>
            <p:cNvSpPr/>
            <p:nvPr/>
          </p:nvSpPr>
          <p:spPr>
            <a:xfrm>
              <a:off x="10636741" y="2652807"/>
              <a:ext cx="296963" cy="296963"/>
            </a:xfrm>
            <a:prstGeom prst="ellipse">
              <a:avLst/>
            </a:prstGeom>
            <a:solidFill>
              <a:srgbClr val="3F3F3F"/>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600">
                <a:solidFill>
                  <a:srgbClr val="7F7F7F"/>
                </a:solidFill>
                <a:latin typeface="Calibri"/>
                <a:ea typeface="Calibri"/>
                <a:cs typeface="Calibri"/>
                <a:sym typeface="Calibri"/>
              </a:endParaRPr>
            </a:p>
          </p:txBody>
        </p:sp>
        <p:pic>
          <p:nvPicPr>
            <p:cNvPr id="154" name="Google Shape;154;p15" title="Flag Icon"/>
            <p:cNvPicPr preferRelativeResize="0"/>
            <p:nvPr/>
          </p:nvPicPr>
          <p:blipFill rotWithShape="1">
            <a:blip r:embed="rId3">
              <a:alphaModFix/>
            </a:blip>
            <a:srcRect b="0" l="0" r="0" t="0"/>
            <a:stretch/>
          </p:blipFill>
          <p:spPr>
            <a:xfrm>
              <a:off x="10710816" y="2716810"/>
              <a:ext cx="149367" cy="168956"/>
            </a:xfrm>
            <a:prstGeom prst="rect">
              <a:avLst/>
            </a:prstGeom>
            <a:noFill/>
            <a:ln>
              <a:noFill/>
            </a:ln>
          </p:spPr>
        </p:pic>
      </p:grpSp>
      <p:pic>
        <p:nvPicPr>
          <p:cNvPr id="155" name="Google Shape;155;p15" title="callout"/>
          <p:cNvPicPr preferRelativeResize="0"/>
          <p:nvPr/>
        </p:nvPicPr>
        <p:blipFill rotWithShape="1">
          <a:blip r:embed="rId2">
            <a:alphaModFix/>
          </a:blip>
          <a:srcRect b="0" l="0" r="0" t="0"/>
          <a:stretch/>
        </p:blipFill>
        <p:spPr>
          <a:xfrm rot="-5400000">
            <a:off x="10359158" y="2801036"/>
            <a:ext cx="581025" cy="295275"/>
          </a:xfrm>
          <a:prstGeom prst="rect">
            <a:avLst/>
          </a:prstGeom>
          <a:noFill/>
          <a:ln>
            <a:noFill/>
          </a:ln>
        </p:spPr>
      </p:pic>
      <p:grpSp>
        <p:nvGrpSpPr>
          <p:cNvPr id="156" name="Google Shape;156;p15" title="Year 4"/>
          <p:cNvGrpSpPr/>
          <p:nvPr/>
        </p:nvGrpSpPr>
        <p:grpSpPr>
          <a:xfrm>
            <a:off x="8481353" y="3119046"/>
            <a:ext cx="3133180" cy="562188"/>
            <a:chOff x="8481353" y="3119046"/>
            <a:chExt cx="3133180" cy="562188"/>
          </a:xfrm>
        </p:grpSpPr>
        <p:cxnSp>
          <p:nvCxnSpPr>
            <p:cNvPr id="157" name="Google Shape;157;p15" title="Q lines"/>
            <p:cNvCxnSpPr/>
            <p:nvPr/>
          </p:nvCxnSpPr>
          <p:spPr>
            <a:xfrm>
              <a:off x="10785757" y="3119046"/>
              <a:ext cx="0" cy="165471"/>
            </a:xfrm>
            <a:prstGeom prst="straightConnector1">
              <a:avLst/>
            </a:prstGeom>
            <a:noFill/>
            <a:ln cap="flat" cmpd="sng" w="9525">
              <a:solidFill>
                <a:srgbClr val="D8D8D8"/>
              </a:solidFill>
              <a:prstDash val="dash"/>
              <a:miter lim="800000"/>
              <a:headEnd len="sm" w="sm" type="none"/>
              <a:tailEnd len="sm" w="sm" type="none"/>
            </a:ln>
          </p:spPr>
        </p:cxnSp>
        <p:cxnSp>
          <p:nvCxnSpPr>
            <p:cNvPr id="158" name="Google Shape;158;p15" title="Q lines"/>
            <p:cNvCxnSpPr/>
            <p:nvPr/>
          </p:nvCxnSpPr>
          <p:spPr>
            <a:xfrm>
              <a:off x="9481202"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159" name="Google Shape;159;p15" title="Year Arrow"/>
            <p:cNvSpPr/>
            <p:nvPr/>
          </p:nvSpPr>
          <p:spPr>
            <a:xfrm>
              <a:off x="8481353" y="3325978"/>
              <a:ext cx="3133180" cy="355256"/>
            </a:xfrm>
            <a:prstGeom prst="rightArrow">
              <a:avLst>
                <a:gd fmla="val 100000" name="adj1"/>
                <a:gd fmla="val 50000" name="adj2"/>
              </a:avLst>
            </a:prstGeom>
            <a:gradFill>
              <a:gsLst>
                <a:gs pos="0">
                  <a:srgbClr val="DDEAF6"/>
                </a:gs>
                <a:gs pos="100000">
                  <a:srgbClr val="2F5CAC"/>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60" name="Google Shape;160;p15" title="Quarter Background Cirlce"/>
            <p:cNvSpPr/>
            <p:nvPr/>
          </p:nvSpPr>
          <p:spPr>
            <a:xfrm>
              <a:off x="10682502"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title="Quarter Background Cirlce"/>
            <p:cNvSpPr/>
            <p:nvPr/>
          </p:nvSpPr>
          <p:spPr>
            <a:xfrm>
              <a:off x="10031923"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title="Quarter Background Cirlce"/>
            <p:cNvSpPr/>
            <p:nvPr/>
          </p:nvSpPr>
          <p:spPr>
            <a:xfrm>
              <a:off x="9384678"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title="Quarter Background Cirlce"/>
            <p:cNvSpPr/>
            <p:nvPr/>
          </p:nvSpPr>
          <p:spPr>
            <a:xfrm>
              <a:off x="8731634"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4" name="Google Shape;164;p15" title="Q lines"/>
            <p:cNvCxnSpPr/>
            <p:nvPr/>
          </p:nvCxnSpPr>
          <p:spPr>
            <a:xfrm>
              <a:off x="8836180" y="3119046"/>
              <a:ext cx="0" cy="165471"/>
            </a:xfrm>
            <a:prstGeom prst="straightConnector1">
              <a:avLst/>
            </a:prstGeom>
            <a:noFill/>
            <a:ln cap="flat" cmpd="sng" w="15875">
              <a:solidFill>
                <a:srgbClr val="3F3F3F"/>
              </a:solidFill>
              <a:prstDash val="solid"/>
              <a:miter lim="800000"/>
              <a:headEnd len="sm" w="sm" type="none"/>
              <a:tailEnd len="sm" w="sm" type="none"/>
            </a:ln>
          </p:spPr>
        </p:cxnSp>
        <p:cxnSp>
          <p:nvCxnSpPr>
            <p:cNvPr id="165" name="Google Shape;165;p15" title="Q lines"/>
            <p:cNvCxnSpPr/>
            <p:nvPr/>
          </p:nvCxnSpPr>
          <p:spPr>
            <a:xfrm>
              <a:off x="10130964"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166" name="Google Shape;166;p15" title="Quarter Number"/>
            <p:cNvSpPr txBox="1"/>
            <p:nvPr/>
          </p:nvSpPr>
          <p:spPr>
            <a:xfrm>
              <a:off x="869683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Q1</a:t>
              </a:r>
              <a:endParaRPr sz="1000">
                <a:solidFill>
                  <a:srgbClr val="BFBFBF"/>
                </a:solidFill>
                <a:latin typeface="Calibri"/>
                <a:ea typeface="Calibri"/>
                <a:cs typeface="Calibri"/>
                <a:sym typeface="Calibri"/>
              </a:endParaRPr>
            </a:p>
          </p:txBody>
        </p:sp>
        <p:sp>
          <p:nvSpPr>
            <p:cNvPr id="167" name="Google Shape;167;p15" title="Quarter Number"/>
            <p:cNvSpPr txBox="1"/>
            <p:nvPr/>
          </p:nvSpPr>
          <p:spPr>
            <a:xfrm>
              <a:off x="934434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Q2</a:t>
              </a:r>
              <a:endParaRPr sz="1000">
                <a:solidFill>
                  <a:srgbClr val="595959"/>
                </a:solidFill>
                <a:latin typeface="Calibri"/>
                <a:ea typeface="Calibri"/>
                <a:cs typeface="Calibri"/>
                <a:sym typeface="Calibri"/>
              </a:endParaRPr>
            </a:p>
          </p:txBody>
        </p:sp>
        <p:sp>
          <p:nvSpPr>
            <p:cNvPr id="168" name="Google Shape;168;p15" title="Quarter Number"/>
            <p:cNvSpPr txBox="1"/>
            <p:nvPr/>
          </p:nvSpPr>
          <p:spPr>
            <a:xfrm>
              <a:off x="999186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Q3</a:t>
              </a:r>
              <a:endParaRPr sz="1000">
                <a:solidFill>
                  <a:srgbClr val="595959"/>
                </a:solidFill>
                <a:latin typeface="Calibri"/>
                <a:ea typeface="Calibri"/>
                <a:cs typeface="Calibri"/>
                <a:sym typeface="Calibri"/>
              </a:endParaRPr>
            </a:p>
          </p:txBody>
        </p:sp>
        <p:sp>
          <p:nvSpPr>
            <p:cNvPr id="169" name="Google Shape;169;p15" title="Quarter Number"/>
            <p:cNvSpPr txBox="1"/>
            <p:nvPr/>
          </p:nvSpPr>
          <p:spPr>
            <a:xfrm>
              <a:off x="10639376"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Q4</a:t>
              </a:r>
              <a:endParaRPr sz="1000">
                <a:solidFill>
                  <a:srgbClr val="595959"/>
                </a:solidFill>
                <a:latin typeface="Calibri"/>
                <a:ea typeface="Calibri"/>
                <a:cs typeface="Calibri"/>
                <a:sym typeface="Calibri"/>
              </a:endParaRPr>
            </a:p>
          </p:txBody>
        </p:sp>
      </p:grpSp>
      <p:grpSp>
        <p:nvGrpSpPr>
          <p:cNvPr id="170" name="Google Shape;170;p15" title="Year 3"/>
          <p:cNvGrpSpPr/>
          <p:nvPr/>
        </p:nvGrpSpPr>
        <p:grpSpPr>
          <a:xfrm>
            <a:off x="5886628" y="3119046"/>
            <a:ext cx="2784204" cy="562188"/>
            <a:chOff x="5886628" y="3119046"/>
            <a:chExt cx="2784204" cy="562188"/>
          </a:xfrm>
        </p:grpSpPr>
        <p:cxnSp>
          <p:nvCxnSpPr>
            <p:cNvPr id="171" name="Google Shape;171;p15" title="Q lines"/>
            <p:cNvCxnSpPr/>
            <p:nvPr/>
          </p:nvCxnSpPr>
          <p:spPr>
            <a:xfrm>
              <a:off x="6890490"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172" name="Google Shape;172;p15" title="Year Arrow"/>
            <p:cNvSpPr/>
            <p:nvPr/>
          </p:nvSpPr>
          <p:spPr>
            <a:xfrm>
              <a:off x="5886628" y="3325978"/>
              <a:ext cx="2784204" cy="355256"/>
            </a:xfrm>
            <a:prstGeom prst="rightArrow">
              <a:avLst>
                <a:gd fmla="val 100000" name="adj1"/>
                <a:gd fmla="val 50000" name="adj2"/>
              </a:avLst>
            </a:prstGeom>
            <a:gradFill>
              <a:gsLst>
                <a:gs pos="0">
                  <a:srgbClr val="EDEDED"/>
                </a:gs>
                <a:gs pos="100000">
                  <a:srgbClr val="69447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73" name="Google Shape;173;p15" title="Quarter Background Cirlce"/>
            <p:cNvSpPr/>
            <p:nvPr/>
          </p:nvSpPr>
          <p:spPr>
            <a:xfrm>
              <a:off x="8095938"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title="Quarter Background Cirlce"/>
            <p:cNvSpPr/>
            <p:nvPr/>
          </p:nvSpPr>
          <p:spPr>
            <a:xfrm>
              <a:off x="7443121"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title="Quarter Background Cirlce"/>
            <p:cNvSpPr/>
            <p:nvPr/>
          </p:nvSpPr>
          <p:spPr>
            <a:xfrm>
              <a:off x="6791842"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title="Quarter Background Cirlce"/>
            <p:cNvSpPr/>
            <p:nvPr/>
          </p:nvSpPr>
          <p:spPr>
            <a:xfrm>
              <a:off x="6140756"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7" name="Google Shape;177;p15" title="Q lines"/>
            <p:cNvCxnSpPr/>
            <p:nvPr/>
          </p:nvCxnSpPr>
          <p:spPr>
            <a:xfrm>
              <a:off x="6246612" y="3119046"/>
              <a:ext cx="0" cy="165471"/>
            </a:xfrm>
            <a:prstGeom prst="straightConnector1">
              <a:avLst/>
            </a:prstGeom>
            <a:noFill/>
            <a:ln cap="flat" cmpd="sng" w="15875">
              <a:solidFill>
                <a:srgbClr val="3F3F3F"/>
              </a:solidFill>
              <a:prstDash val="solid"/>
              <a:miter lim="800000"/>
              <a:headEnd len="sm" w="sm" type="none"/>
              <a:tailEnd len="sm" w="sm" type="none"/>
            </a:ln>
          </p:spPr>
        </p:cxnSp>
        <p:cxnSp>
          <p:nvCxnSpPr>
            <p:cNvPr id="178" name="Google Shape;178;p15" title="Q lines"/>
            <p:cNvCxnSpPr/>
            <p:nvPr/>
          </p:nvCxnSpPr>
          <p:spPr>
            <a:xfrm>
              <a:off x="7541396" y="3119046"/>
              <a:ext cx="0" cy="165471"/>
            </a:xfrm>
            <a:prstGeom prst="straightConnector1">
              <a:avLst/>
            </a:prstGeom>
            <a:noFill/>
            <a:ln cap="flat" cmpd="sng" w="9525">
              <a:solidFill>
                <a:srgbClr val="D8D8D8"/>
              </a:solidFill>
              <a:prstDash val="dash"/>
              <a:miter lim="800000"/>
              <a:headEnd len="sm" w="sm" type="none"/>
              <a:tailEnd len="sm" w="sm" type="none"/>
            </a:ln>
          </p:spPr>
        </p:cxnSp>
        <p:cxnSp>
          <p:nvCxnSpPr>
            <p:cNvPr id="179" name="Google Shape;179;p15" title="Q lines"/>
            <p:cNvCxnSpPr/>
            <p:nvPr/>
          </p:nvCxnSpPr>
          <p:spPr>
            <a:xfrm>
              <a:off x="8188788"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180" name="Google Shape;180;p15" title="Quarter Number"/>
            <p:cNvSpPr txBox="1"/>
            <p:nvPr/>
          </p:nvSpPr>
          <p:spPr>
            <a:xfrm>
              <a:off x="610677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Q1</a:t>
              </a:r>
              <a:endParaRPr sz="1000">
                <a:solidFill>
                  <a:srgbClr val="BFBFBF"/>
                </a:solidFill>
                <a:latin typeface="Calibri"/>
                <a:ea typeface="Calibri"/>
                <a:cs typeface="Calibri"/>
                <a:sym typeface="Calibri"/>
              </a:endParaRPr>
            </a:p>
          </p:txBody>
        </p:sp>
        <p:sp>
          <p:nvSpPr>
            <p:cNvPr id="181" name="Google Shape;181;p15" title="Quarter Number"/>
            <p:cNvSpPr txBox="1"/>
            <p:nvPr/>
          </p:nvSpPr>
          <p:spPr>
            <a:xfrm>
              <a:off x="675428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Q2</a:t>
              </a:r>
              <a:endParaRPr sz="1000">
                <a:solidFill>
                  <a:srgbClr val="595959"/>
                </a:solidFill>
                <a:latin typeface="Calibri"/>
                <a:ea typeface="Calibri"/>
                <a:cs typeface="Calibri"/>
                <a:sym typeface="Calibri"/>
              </a:endParaRPr>
            </a:p>
          </p:txBody>
        </p:sp>
        <p:sp>
          <p:nvSpPr>
            <p:cNvPr id="182" name="Google Shape;182;p15" title="Quarter Number"/>
            <p:cNvSpPr txBox="1"/>
            <p:nvPr/>
          </p:nvSpPr>
          <p:spPr>
            <a:xfrm>
              <a:off x="740180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Q3</a:t>
              </a:r>
              <a:endParaRPr sz="1000">
                <a:solidFill>
                  <a:srgbClr val="595959"/>
                </a:solidFill>
                <a:latin typeface="Calibri"/>
                <a:ea typeface="Calibri"/>
                <a:cs typeface="Calibri"/>
                <a:sym typeface="Calibri"/>
              </a:endParaRPr>
            </a:p>
          </p:txBody>
        </p:sp>
        <p:sp>
          <p:nvSpPr>
            <p:cNvPr id="183" name="Google Shape;183;p15" title="Quarter Number"/>
            <p:cNvSpPr txBox="1"/>
            <p:nvPr/>
          </p:nvSpPr>
          <p:spPr>
            <a:xfrm>
              <a:off x="804931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Q4</a:t>
              </a:r>
              <a:endParaRPr sz="1000">
                <a:solidFill>
                  <a:srgbClr val="595959"/>
                </a:solidFill>
                <a:latin typeface="Calibri"/>
                <a:ea typeface="Calibri"/>
                <a:cs typeface="Calibri"/>
                <a:sym typeface="Calibri"/>
              </a:endParaRPr>
            </a:p>
          </p:txBody>
        </p:sp>
      </p:grpSp>
      <p:grpSp>
        <p:nvGrpSpPr>
          <p:cNvPr id="184" name="Google Shape;184;p15" title="Year 2"/>
          <p:cNvGrpSpPr/>
          <p:nvPr/>
        </p:nvGrpSpPr>
        <p:grpSpPr>
          <a:xfrm>
            <a:off x="3309141" y="3119046"/>
            <a:ext cx="2759196" cy="561751"/>
            <a:chOff x="3309141" y="3119046"/>
            <a:chExt cx="2759196" cy="561751"/>
          </a:xfrm>
        </p:grpSpPr>
        <p:sp>
          <p:nvSpPr>
            <p:cNvPr id="185" name="Google Shape;185;p15" title="Year Arrow"/>
            <p:cNvSpPr/>
            <p:nvPr/>
          </p:nvSpPr>
          <p:spPr>
            <a:xfrm>
              <a:off x="3309141" y="3325541"/>
              <a:ext cx="2759196" cy="355256"/>
            </a:xfrm>
            <a:prstGeom prst="rightArrow">
              <a:avLst>
                <a:gd fmla="val 100000" name="adj1"/>
                <a:gd fmla="val 50000" name="adj2"/>
              </a:avLst>
            </a:prstGeom>
            <a:gradFill>
              <a:gsLst>
                <a:gs pos="0">
                  <a:srgbClr val="E1EFD8"/>
                </a:gs>
                <a:gs pos="100000">
                  <a:srgbClr val="548235"/>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86" name="Google Shape;186;p15" title="Quarter Background Cirlce"/>
            <p:cNvSpPr/>
            <p:nvPr/>
          </p:nvSpPr>
          <p:spPr>
            <a:xfrm>
              <a:off x="5494904"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title="Quarter Background Cirlce"/>
            <p:cNvSpPr/>
            <p:nvPr/>
          </p:nvSpPr>
          <p:spPr>
            <a:xfrm>
              <a:off x="4845879"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title="Quarter Background Cirlce"/>
            <p:cNvSpPr/>
            <p:nvPr/>
          </p:nvSpPr>
          <p:spPr>
            <a:xfrm>
              <a:off x="4209357"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title="Quarter Background Cirlce"/>
            <p:cNvSpPr/>
            <p:nvPr/>
          </p:nvSpPr>
          <p:spPr>
            <a:xfrm>
              <a:off x="3552167"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0" name="Google Shape;190;p15" title="Q lines"/>
            <p:cNvCxnSpPr/>
            <p:nvPr/>
          </p:nvCxnSpPr>
          <p:spPr>
            <a:xfrm>
              <a:off x="3657043" y="3119046"/>
              <a:ext cx="0" cy="165471"/>
            </a:xfrm>
            <a:prstGeom prst="straightConnector1">
              <a:avLst/>
            </a:prstGeom>
            <a:noFill/>
            <a:ln cap="flat" cmpd="sng" w="15875">
              <a:solidFill>
                <a:srgbClr val="3F3F3F"/>
              </a:solidFill>
              <a:prstDash val="solid"/>
              <a:miter lim="800000"/>
              <a:headEnd len="sm" w="sm" type="none"/>
              <a:tailEnd len="sm" w="sm" type="none"/>
            </a:ln>
          </p:spPr>
        </p:cxnSp>
        <p:cxnSp>
          <p:nvCxnSpPr>
            <p:cNvPr id="191" name="Google Shape;191;p15" title="Q lines"/>
            <p:cNvCxnSpPr/>
            <p:nvPr/>
          </p:nvCxnSpPr>
          <p:spPr>
            <a:xfrm>
              <a:off x="4304435" y="3119046"/>
              <a:ext cx="0" cy="165471"/>
            </a:xfrm>
            <a:prstGeom prst="straightConnector1">
              <a:avLst/>
            </a:prstGeom>
            <a:noFill/>
            <a:ln cap="flat" cmpd="sng" w="9525">
              <a:solidFill>
                <a:srgbClr val="D8D8D8"/>
              </a:solidFill>
              <a:prstDash val="dash"/>
              <a:miter lim="800000"/>
              <a:headEnd len="sm" w="sm" type="none"/>
              <a:tailEnd len="sm" w="sm" type="none"/>
            </a:ln>
          </p:spPr>
        </p:cxnSp>
        <p:cxnSp>
          <p:nvCxnSpPr>
            <p:cNvPr id="192" name="Google Shape;192;p15" title="Q lines"/>
            <p:cNvCxnSpPr/>
            <p:nvPr/>
          </p:nvCxnSpPr>
          <p:spPr>
            <a:xfrm>
              <a:off x="4951827" y="3119046"/>
              <a:ext cx="0" cy="165471"/>
            </a:xfrm>
            <a:prstGeom prst="straightConnector1">
              <a:avLst/>
            </a:prstGeom>
            <a:noFill/>
            <a:ln cap="flat" cmpd="sng" w="9525">
              <a:solidFill>
                <a:srgbClr val="D8D8D8"/>
              </a:solidFill>
              <a:prstDash val="dash"/>
              <a:miter lim="800000"/>
              <a:headEnd len="sm" w="sm" type="none"/>
              <a:tailEnd len="sm" w="sm" type="none"/>
            </a:ln>
          </p:spPr>
        </p:cxnSp>
        <p:cxnSp>
          <p:nvCxnSpPr>
            <p:cNvPr id="193" name="Google Shape;193;p15" title="Q lines"/>
            <p:cNvCxnSpPr/>
            <p:nvPr/>
          </p:nvCxnSpPr>
          <p:spPr>
            <a:xfrm>
              <a:off x="5599219"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194" name="Google Shape;194;p15" title="Quarter Number"/>
            <p:cNvSpPr txBox="1"/>
            <p:nvPr/>
          </p:nvSpPr>
          <p:spPr>
            <a:xfrm>
              <a:off x="351671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Q1</a:t>
              </a:r>
              <a:endParaRPr sz="1000">
                <a:solidFill>
                  <a:srgbClr val="BFBFBF"/>
                </a:solidFill>
                <a:latin typeface="Calibri"/>
                <a:ea typeface="Calibri"/>
                <a:cs typeface="Calibri"/>
                <a:sym typeface="Calibri"/>
              </a:endParaRPr>
            </a:p>
          </p:txBody>
        </p:sp>
        <p:sp>
          <p:nvSpPr>
            <p:cNvPr id="195" name="Google Shape;195;p15" title="Quarter Number"/>
            <p:cNvSpPr txBox="1"/>
            <p:nvPr/>
          </p:nvSpPr>
          <p:spPr>
            <a:xfrm>
              <a:off x="416422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Q2</a:t>
              </a:r>
              <a:endParaRPr sz="1000">
                <a:solidFill>
                  <a:srgbClr val="595959"/>
                </a:solidFill>
                <a:latin typeface="Calibri"/>
                <a:ea typeface="Calibri"/>
                <a:cs typeface="Calibri"/>
                <a:sym typeface="Calibri"/>
              </a:endParaRPr>
            </a:p>
          </p:txBody>
        </p:sp>
        <p:sp>
          <p:nvSpPr>
            <p:cNvPr id="196" name="Google Shape;196;p15" title="Quarter Number"/>
            <p:cNvSpPr txBox="1"/>
            <p:nvPr/>
          </p:nvSpPr>
          <p:spPr>
            <a:xfrm>
              <a:off x="481174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Q3</a:t>
              </a:r>
              <a:endParaRPr sz="1000">
                <a:solidFill>
                  <a:srgbClr val="595959"/>
                </a:solidFill>
                <a:latin typeface="Calibri"/>
                <a:ea typeface="Calibri"/>
                <a:cs typeface="Calibri"/>
                <a:sym typeface="Calibri"/>
              </a:endParaRPr>
            </a:p>
          </p:txBody>
        </p:sp>
        <p:sp>
          <p:nvSpPr>
            <p:cNvPr id="197" name="Google Shape;197;p15" title="Quarter Number"/>
            <p:cNvSpPr txBox="1"/>
            <p:nvPr/>
          </p:nvSpPr>
          <p:spPr>
            <a:xfrm>
              <a:off x="545925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Q4</a:t>
              </a:r>
              <a:endParaRPr sz="1000">
                <a:solidFill>
                  <a:srgbClr val="595959"/>
                </a:solidFill>
                <a:latin typeface="Calibri"/>
                <a:ea typeface="Calibri"/>
                <a:cs typeface="Calibri"/>
                <a:sym typeface="Calibri"/>
              </a:endParaRPr>
            </a:p>
          </p:txBody>
        </p:sp>
      </p:grpSp>
      <p:grpSp>
        <p:nvGrpSpPr>
          <p:cNvPr id="198" name="Google Shape;198;p15" title="Year 1"/>
          <p:cNvGrpSpPr/>
          <p:nvPr/>
        </p:nvGrpSpPr>
        <p:grpSpPr>
          <a:xfrm>
            <a:off x="791681" y="3119046"/>
            <a:ext cx="2695434" cy="561751"/>
            <a:chOff x="791681" y="3119046"/>
            <a:chExt cx="2695434" cy="561751"/>
          </a:xfrm>
        </p:grpSpPr>
        <p:cxnSp>
          <p:nvCxnSpPr>
            <p:cNvPr id="199" name="Google Shape;199;p15" title="Q lines"/>
            <p:cNvCxnSpPr/>
            <p:nvPr/>
          </p:nvCxnSpPr>
          <p:spPr>
            <a:xfrm>
              <a:off x="1703309"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200" name="Google Shape;200;p15" title="Year Arrow"/>
            <p:cNvSpPr/>
            <p:nvPr/>
          </p:nvSpPr>
          <p:spPr>
            <a:xfrm>
              <a:off x="791681" y="3325541"/>
              <a:ext cx="2695434" cy="355256"/>
            </a:xfrm>
            <a:prstGeom prst="rightArrow">
              <a:avLst>
                <a:gd fmla="val 100000" name="adj1"/>
                <a:gd fmla="val 50000" name="adj2"/>
              </a:avLst>
            </a:prstGeom>
            <a:gradFill>
              <a:gsLst>
                <a:gs pos="0">
                  <a:srgbClr val="FBE4D4"/>
                </a:gs>
                <a:gs pos="100000">
                  <a:srgbClr val="EA0C0C"/>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01" name="Google Shape;201;p15" title="Quarter Background Cirlce"/>
            <p:cNvSpPr/>
            <p:nvPr/>
          </p:nvSpPr>
          <p:spPr>
            <a:xfrm>
              <a:off x="2913639"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title="Quarter Background Cirlce"/>
            <p:cNvSpPr/>
            <p:nvPr/>
          </p:nvSpPr>
          <p:spPr>
            <a:xfrm>
              <a:off x="2256010"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title="Quarter Background Cirlce"/>
            <p:cNvSpPr/>
            <p:nvPr/>
          </p:nvSpPr>
          <p:spPr>
            <a:xfrm>
              <a:off x="1611747"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title="Quarter Background Cirlce"/>
            <p:cNvSpPr/>
            <p:nvPr/>
          </p:nvSpPr>
          <p:spPr>
            <a:xfrm>
              <a:off x="965783"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5" name="Google Shape;205;p15" title="Q lines"/>
            <p:cNvCxnSpPr/>
            <p:nvPr/>
          </p:nvCxnSpPr>
          <p:spPr>
            <a:xfrm>
              <a:off x="1067475" y="3119046"/>
              <a:ext cx="0" cy="165471"/>
            </a:xfrm>
            <a:prstGeom prst="straightConnector1">
              <a:avLst/>
            </a:prstGeom>
            <a:noFill/>
            <a:ln cap="flat" cmpd="sng" w="15875">
              <a:solidFill>
                <a:srgbClr val="3F3F3F"/>
              </a:solidFill>
              <a:prstDash val="solid"/>
              <a:miter lim="800000"/>
              <a:headEnd len="sm" w="sm" type="none"/>
              <a:tailEnd len="sm" w="sm" type="none"/>
            </a:ln>
          </p:spPr>
        </p:cxnSp>
        <p:cxnSp>
          <p:nvCxnSpPr>
            <p:cNvPr id="206" name="Google Shape;206;p15" title="Q lines"/>
            <p:cNvCxnSpPr/>
            <p:nvPr/>
          </p:nvCxnSpPr>
          <p:spPr>
            <a:xfrm>
              <a:off x="2362259" y="3119046"/>
              <a:ext cx="0" cy="165471"/>
            </a:xfrm>
            <a:prstGeom prst="straightConnector1">
              <a:avLst/>
            </a:prstGeom>
            <a:noFill/>
            <a:ln cap="flat" cmpd="sng" w="9525">
              <a:solidFill>
                <a:srgbClr val="D8D8D8"/>
              </a:solidFill>
              <a:prstDash val="dash"/>
              <a:miter lim="800000"/>
              <a:headEnd len="sm" w="sm" type="none"/>
              <a:tailEnd len="sm" w="sm" type="none"/>
            </a:ln>
          </p:spPr>
        </p:cxnSp>
        <p:cxnSp>
          <p:nvCxnSpPr>
            <p:cNvPr id="207" name="Google Shape;207;p15" title="Q lines"/>
            <p:cNvCxnSpPr/>
            <p:nvPr/>
          </p:nvCxnSpPr>
          <p:spPr>
            <a:xfrm>
              <a:off x="3009651"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208" name="Google Shape;208;p15" title="Quarter Number"/>
            <p:cNvSpPr txBox="1"/>
            <p:nvPr/>
          </p:nvSpPr>
          <p:spPr>
            <a:xfrm>
              <a:off x="92665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Q1</a:t>
              </a:r>
              <a:endParaRPr sz="1000">
                <a:solidFill>
                  <a:srgbClr val="BFBFBF"/>
                </a:solidFill>
                <a:latin typeface="Calibri"/>
                <a:ea typeface="Calibri"/>
                <a:cs typeface="Calibri"/>
                <a:sym typeface="Calibri"/>
              </a:endParaRPr>
            </a:p>
          </p:txBody>
        </p:sp>
        <p:sp>
          <p:nvSpPr>
            <p:cNvPr id="209" name="Google Shape;209;p15" title="Quarter Number"/>
            <p:cNvSpPr txBox="1"/>
            <p:nvPr/>
          </p:nvSpPr>
          <p:spPr>
            <a:xfrm>
              <a:off x="157416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Q2</a:t>
              </a:r>
              <a:endParaRPr sz="1000">
                <a:solidFill>
                  <a:srgbClr val="595959"/>
                </a:solidFill>
                <a:latin typeface="Calibri"/>
                <a:ea typeface="Calibri"/>
                <a:cs typeface="Calibri"/>
                <a:sym typeface="Calibri"/>
              </a:endParaRPr>
            </a:p>
          </p:txBody>
        </p:sp>
        <p:sp>
          <p:nvSpPr>
            <p:cNvPr id="210" name="Google Shape;210;p15" title="Quarter Number"/>
            <p:cNvSpPr txBox="1"/>
            <p:nvPr/>
          </p:nvSpPr>
          <p:spPr>
            <a:xfrm>
              <a:off x="2221680"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Q3</a:t>
              </a:r>
              <a:endParaRPr sz="1000">
                <a:solidFill>
                  <a:srgbClr val="595959"/>
                </a:solidFill>
                <a:latin typeface="Calibri"/>
                <a:ea typeface="Calibri"/>
                <a:cs typeface="Calibri"/>
                <a:sym typeface="Calibri"/>
              </a:endParaRPr>
            </a:p>
          </p:txBody>
        </p:sp>
        <p:sp>
          <p:nvSpPr>
            <p:cNvPr id="211" name="Google Shape;211;p15" title="Quarter Number"/>
            <p:cNvSpPr txBox="1"/>
            <p:nvPr/>
          </p:nvSpPr>
          <p:spPr>
            <a:xfrm>
              <a:off x="2869195" y="3431169"/>
              <a:ext cx="288000" cy="14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000">
                  <a:solidFill>
                    <a:srgbClr val="595959"/>
                  </a:solidFill>
                  <a:latin typeface="Calibri"/>
                  <a:ea typeface="Calibri"/>
                  <a:cs typeface="Calibri"/>
                  <a:sym typeface="Calibri"/>
                </a:rPr>
                <a:t>Q4</a:t>
              </a:r>
              <a:endParaRPr sz="1000">
                <a:solidFill>
                  <a:srgbClr val="595959"/>
                </a:solidFill>
                <a:latin typeface="Calibri"/>
                <a:ea typeface="Calibri"/>
                <a:cs typeface="Calibri"/>
                <a:sym typeface="Calibri"/>
              </a:endParaRPr>
            </a:p>
          </p:txBody>
        </p:sp>
      </p:grpSp>
      <p:sp>
        <p:nvSpPr>
          <p:cNvPr id="212" name="Google Shape;212;p15"/>
          <p:cNvSpPr txBox="1"/>
          <p:nvPr>
            <p:ph idx="3" type="body"/>
          </p:nvPr>
        </p:nvSpPr>
        <p:spPr>
          <a:xfrm>
            <a:off x="5874314" y="1515070"/>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15"/>
          <p:cNvSpPr txBox="1"/>
          <p:nvPr>
            <p:ph idx="4" type="body"/>
          </p:nvPr>
        </p:nvSpPr>
        <p:spPr>
          <a:xfrm>
            <a:off x="9760199" y="1515070"/>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15"/>
          <p:cNvSpPr txBox="1"/>
          <p:nvPr>
            <p:ph idx="5" type="body"/>
          </p:nvPr>
        </p:nvSpPr>
        <p:spPr>
          <a:xfrm>
            <a:off x="594428" y="4927573"/>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15"/>
          <p:cNvSpPr txBox="1"/>
          <p:nvPr>
            <p:ph idx="6" type="body"/>
          </p:nvPr>
        </p:nvSpPr>
        <p:spPr>
          <a:xfrm>
            <a:off x="3196226" y="4927573"/>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15"/>
          <p:cNvSpPr txBox="1"/>
          <p:nvPr>
            <p:ph idx="7" type="body"/>
          </p:nvPr>
        </p:nvSpPr>
        <p:spPr>
          <a:xfrm>
            <a:off x="5807451" y="4927573"/>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15"/>
          <p:cNvSpPr txBox="1"/>
          <p:nvPr>
            <p:ph idx="8" type="body"/>
          </p:nvPr>
        </p:nvSpPr>
        <p:spPr>
          <a:xfrm>
            <a:off x="8362114" y="4927573"/>
            <a:ext cx="1530350" cy="6292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dk1"/>
              </a:buClr>
              <a:buSzPts val="1600"/>
              <a:buFont typeface="Calibri"/>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15"/>
          <p:cNvSpPr txBox="1"/>
          <p:nvPr>
            <p:ph idx="9" type="body"/>
          </p:nvPr>
        </p:nvSpPr>
        <p:spPr>
          <a:xfrm>
            <a:off x="594428" y="5724950"/>
            <a:ext cx="10898877" cy="59502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meline 2" showMasterSp="0">
  <p:cSld name="1_Timeline 2">
    <p:spTree>
      <p:nvGrpSpPr>
        <p:cNvPr id="219" name="Shape 219"/>
        <p:cNvGrpSpPr/>
        <p:nvPr/>
      </p:nvGrpSpPr>
      <p:grpSpPr>
        <a:xfrm>
          <a:off x="0" y="0"/>
          <a:ext cx="0" cy="0"/>
          <a:chOff x="0" y="0"/>
          <a:chExt cx="0" cy="0"/>
        </a:xfrm>
      </p:grpSpPr>
      <p:sp>
        <p:nvSpPr>
          <p:cNvPr id="220" name="Google Shape;220;p16"/>
          <p:cNvSpPr txBox="1"/>
          <p:nvPr>
            <p:ph type="title"/>
          </p:nvPr>
        </p:nvSpPr>
        <p:spPr>
          <a:xfrm>
            <a:off x="1764632" y="224589"/>
            <a:ext cx="9574714" cy="737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16"/>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6"/>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6"/>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4" name="Google Shape;224;p16"/>
          <p:cNvSpPr txBox="1"/>
          <p:nvPr/>
        </p:nvSpPr>
        <p:spPr>
          <a:xfrm>
            <a:off x="526775" y="2937882"/>
            <a:ext cx="1063486" cy="25257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Q1 – Sept. Oct. Nov.</a:t>
            </a:r>
            <a:endParaRPr/>
          </a:p>
        </p:txBody>
      </p:sp>
      <p:sp>
        <p:nvSpPr>
          <p:cNvPr id="225" name="Google Shape;225;p16" title="Milestone Number"/>
          <p:cNvSpPr/>
          <p:nvPr/>
        </p:nvSpPr>
        <p:spPr>
          <a:xfrm>
            <a:off x="1148144" y="4457098"/>
            <a:ext cx="407673" cy="407673"/>
          </a:xfrm>
          <a:prstGeom prst="ellipse">
            <a:avLst/>
          </a:prstGeom>
          <a:solidFill>
            <a:srgbClr val="DA3E26"/>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09/15</a:t>
            </a:r>
            <a:endParaRPr/>
          </a:p>
        </p:txBody>
      </p:sp>
      <p:pic>
        <p:nvPicPr>
          <p:cNvPr id="226" name="Google Shape;226;p16" title="callout"/>
          <p:cNvPicPr preferRelativeResize="0"/>
          <p:nvPr/>
        </p:nvPicPr>
        <p:blipFill rotWithShape="1">
          <a:blip r:embed="rId2">
            <a:alphaModFix/>
          </a:blip>
          <a:srcRect b="0" l="0" r="0" t="0"/>
          <a:stretch/>
        </p:blipFill>
        <p:spPr>
          <a:xfrm rot="-5400000">
            <a:off x="933310" y="3915499"/>
            <a:ext cx="581025" cy="295275"/>
          </a:xfrm>
          <a:prstGeom prst="rect">
            <a:avLst/>
          </a:prstGeom>
          <a:noFill/>
          <a:ln>
            <a:noFill/>
          </a:ln>
        </p:spPr>
      </p:pic>
      <p:sp>
        <p:nvSpPr>
          <p:cNvPr id="227" name="Google Shape;227;p16" title="Milestone Number"/>
          <p:cNvSpPr/>
          <p:nvPr/>
        </p:nvSpPr>
        <p:spPr>
          <a:xfrm>
            <a:off x="1223822" y="2133143"/>
            <a:ext cx="407673" cy="407673"/>
          </a:xfrm>
          <a:prstGeom prst="ellipse">
            <a:avLst/>
          </a:prstGeom>
          <a:solidFill>
            <a:srgbClr val="DA3E26"/>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09/15</a:t>
            </a:r>
            <a:endParaRPr/>
          </a:p>
        </p:txBody>
      </p:sp>
      <p:pic>
        <p:nvPicPr>
          <p:cNvPr id="228" name="Google Shape;228;p16" title="callout"/>
          <p:cNvPicPr preferRelativeResize="0"/>
          <p:nvPr/>
        </p:nvPicPr>
        <p:blipFill rotWithShape="1">
          <a:blip r:embed="rId2">
            <a:alphaModFix/>
          </a:blip>
          <a:srcRect b="0" l="0" r="0" t="0"/>
          <a:stretch/>
        </p:blipFill>
        <p:spPr>
          <a:xfrm rot="-5400000">
            <a:off x="1282716" y="2801036"/>
            <a:ext cx="581025" cy="295275"/>
          </a:xfrm>
          <a:prstGeom prst="rect">
            <a:avLst/>
          </a:prstGeom>
          <a:noFill/>
          <a:ln>
            <a:noFill/>
          </a:ln>
        </p:spPr>
      </p:pic>
      <p:sp>
        <p:nvSpPr>
          <p:cNvPr id="229" name="Google Shape;229;p16"/>
          <p:cNvSpPr txBox="1"/>
          <p:nvPr/>
        </p:nvSpPr>
        <p:spPr>
          <a:xfrm>
            <a:off x="3140763" y="2940070"/>
            <a:ext cx="1009603" cy="25039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Q2 – Dec. Jan. Feb.</a:t>
            </a:r>
            <a:endParaRPr/>
          </a:p>
        </p:txBody>
      </p:sp>
      <p:sp>
        <p:nvSpPr>
          <p:cNvPr id="230" name="Google Shape;230;p16" title="Milestone Number"/>
          <p:cNvSpPr/>
          <p:nvPr/>
        </p:nvSpPr>
        <p:spPr>
          <a:xfrm>
            <a:off x="3763749" y="4434293"/>
            <a:ext cx="407673" cy="407673"/>
          </a:xfrm>
          <a:prstGeom prst="ellipse">
            <a:avLst/>
          </a:prstGeom>
          <a:solidFill>
            <a:srgbClr val="548235"/>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11/30</a:t>
            </a:r>
            <a:endParaRPr/>
          </a:p>
        </p:txBody>
      </p:sp>
      <p:pic>
        <p:nvPicPr>
          <p:cNvPr id="231" name="Google Shape;231;p16" title="callout"/>
          <p:cNvPicPr preferRelativeResize="0"/>
          <p:nvPr/>
        </p:nvPicPr>
        <p:blipFill rotWithShape="1">
          <a:blip r:embed="rId2">
            <a:alphaModFix/>
          </a:blip>
          <a:srcRect b="0" l="0" r="0" t="0"/>
          <a:stretch/>
        </p:blipFill>
        <p:spPr>
          <a:xfrm rot="-5400000">
            <a:off x="3508784" y="3926541"/>
            <a:ext cx="581025" cy="295275"/>
          </a:xfrm>
          <a:prstGeom prst="rect">
            <a:avLst/>
          </a:prstGeom>
          <a:noFill/>
          <a:ln>
            <a:noFill/>
          </a:ln>
        </p:spPr>
      </p:pic>
      <p:sp>
        <p:nvSpPr>
          <p:cNvPr id="232" name="Google Shape;232;p16"/>
          <p:cNvSpPr txBox="1"/>
          <p:nvPr/>
        </p:nvSpPr>
        <p:spPr>
          <a:xfrm>
            <a:off x="5645424" y="2930904"/>
            <a:ext cx="1055659" cy="24961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Q3 – Mar. Apr. May</a:t>
            </a:r>
            <a:endParaRPr/>
          </a:p>
        </p:txBody>
      </p:sp>
      <p:sp>
        <p:nvSpPr>
          <p:cNvPr id="233" name="Google Shape;233;p16" title="Milestone Number"/>
          <p:cNvSpPr/>
          <p:nvPr/>
        </p:nvSpPr>
        <p:spPr>
          <a:xfrm>
            <a:off x="6352338" y="4434293"/>
            <a:ext cx="407673" cy="407673"/>
          </a:xfrm>
          <a:prstGeom prst="ellipse">
            <a:avLst/>
          </a:prstGeom>
          <a:solidFill>
            <a:srgbClr val="69447B"/>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03/15</a:t>
            </a:r>
            <a:endParaRPr/>
          </a:p>
        </p:txBody>
      </p:sp>
      <p:pic>
        <p:nvPicPr>
          <p:cNvPr id="234" name="Google Shape;234;p16" title="callout"/>
          <p:cNvPicPr preferRelativeResize="0"/>
          <p:nvPr/>
        </p:nvPicPr>
        <p:blipFill rotWithShape="1">
          <a:blip r:embed="rId2">
            <a:alphaModFix/>
          </a:blip>
          <a:srcRect b="0" l="0" r="0" t="0"/>
          <a:stretch/>
        </p:blipFill>
        <p:spPr>
          <a:xfrm rot="-5400000">
            <a:off x="6112304" y="3936872"/>
            <a:ext cx="581025" cy="295275"/>
          </a:xfrm>
          <a:prstGeom prst="rect">
            <a:avLst/>
          </a:prstGeom>
          <a:noFill/>
          <a:ln>
            <a:noFill/>
          </a:ln>
        </p:spPr>
      </p:pic>
      <p:sp>
        <p:nvSpPr>
          <p:cNvPr id="235" name="Google Shape;235;p16"/>
          <p:cNvSpPr txBox="1"/>
          <p:nvPr/>
        </p:nvSpPr>
        <p:spPr>
          <a:xfrm>
            <a:off x="8179904" y="2941983"/>
            <a:ext cx="1299592" cy="22465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000">
                <a:solidFill>
                  <a:srgbClr val="3F3F3F"/>
                </a:solidFill>
                <a:latin typeface="Calibri"/>
                <a:ea typeface="Calibri"/>
                <a:cs typeface="Calibri"/>
                <a:sym typeface="Calibri"/>
              </a:rPr>
              <a:t>Q4 – Jun. Jul. Aug.</a:t>
            </a:r>
            <a:endParaRPr/>
          </a:p>
        </p:txBody>
      </p:sp>
      <p:sp>
        <p:nvSpPr>
          <p:cNvPr id="236" name="Google Shape;236;p16" title="Milestone Number"/>
          <p:cNvSpPr/>
          <p:nvPr/>
        </p:nvSpPr>
        <p:spPr>
          <a:xfrm>
            <a:off x="9857651" y="4434292"/>
            <a:ext cx="407673" cy="407673"/>
          </a:xfrm>
          <a:prstGeom prst="ellipse">
            <a:avLst/>
          </a:prstGeom>
          <a:solidFill>
            <a:srgbClr val="2F5CAC"/>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07/01</a:t>
            </a:r>
            <a:endParaRPr/>
          </a:p>
        </p:txBody>
      </p:sp>
      <p:pic>
        <p:nvPicPr>
          <p:cNvPr id="237" name="Google Shape;237;p16" title="callout"/>
          <p:cNvPicPr preferRelativeResize="0"/>
          <p:nvPr/>
        </p:nvPicPr>
        <p:blipFill rotWithShape="1">
          <a:blip r:embed="rId2">
            <a:alphaModFix/>
          </a:blip>
          <a:srcRect b="0" l="0" r="0" t="0"/>
          <a:stretch/>
        </p:blipFill>
        <p:spPr>
          <a:xfrm rot="-5400000">
            <a:off x="9623338" y="3936872"/>
            <a:ext cx="581025" cy="295275"/>
          </a:xfrm>
          <a:prstGeom prst="rect">
            <a:avLst/>
          </a:prstGeom>
          <a:noFill/>
          <a:ln>
            <a:noFill/>
          </a:ln>
        </p:spPr>
      </p:pic>
      <p:grpSp>
        <p:nvGrpSpPr>
          <p:cNvPr id="238" name="Google Shape;238;p16" title="Year 4"/>
          <p:cNvGrpSpPr/>
          <p:nvPr/>
        </p:nvGrpSpPr>
        <p:grpSpPr>
          <a:xfrm>
            <a:off x="8481353" y="3119046"/>
            <a:ext cx="3133180" cy="562188"/>
            <a:chOff x="8481353" y="3119046"/>
            <a:chExt cx="3133180" cy="562188"/>
          </a:xfrm>
        </p:grpSpPr>
        <p:sp>
          <p:nvSpPr>
            <p:cNvPr id="239" name="Google Shape;239;p16" title="Year Arrow"/>
            <p:cNvSpPr/>
            <p:nvPr/>
          </p:nvSpPr>
          <p:spPr>
            <a:xfrm>
              <a:off x="8481353" y="3325978"/>
              <a:ext cx="3133180" cy="355256"/>
            </a:xfrm>
            <a:prstGeom prst="rightArrow">
              <a:avLst>
                <a:gd fmla="val 100000" name="adj1"/>
                <a:gd fmla="val 50000" name="adj2"/>
              </a:avLst>
            </a:prstGeom>
            <a:gradFill>
              <a:gsLst>
                <a:gs pos="0">
                  <a:srgbClr val="DDEAF6"/>
                </a:gs>
                <a:gs pos="100000">
                  <a:srgbClr val="2F5CAC"/>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40" name="Google Shape;240;p16" title="Quarter Background Cirlce"/>
            <p:cNvSpPr/>
            <p:nvPr/>
          </p:nvSpPr>
          <p:spPr>
            <a:xfrm>
              <a:off x="11044452"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title="Quarter Background Cirlce"/>
            <p:cNvSpPr/>
            <p:nvPr/>
          </p:nvSpPr>
          <p:spPr>
            <a:xfrm>
              <a:off x="10374823"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title="Quarter Background Cirlce"/>
            <p:cNvSpPr/>
            <p:nvPr/>
          </p:nvSpPr>
          <p:spPr>
            <a:xfrm>
              <a:off x="9664078"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title="Quarter Background Cirlce"/>
            <p:cNvSpPr/>
            <p:nvPr/>
          </p:nvSpPr>
          <p:spPr>
            <a:xfrm>
              <a:off x="8966584"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 name="Google Shape;244;p16" title="Q lines"/>
            <p:cNvCxnSpPr/>
            <p:nvPr/>
          </p:nvCxnSpPr>
          <p:spPr>
            <a:xfrm>
              <a:off x="8836180" y="3119046"/>
              <a:ext cx="0" cy="165471"/>
            </a:xfrm>
            <a:prstGeom prst="straightConnector1">
              <a:avLst/>
            </a:prstGeom>
            <a:noFill/>
            <a:ln cap="flat" cmpd="sng" w="15875">
              <a:solidFill>
                <a:srgbClr val="3F3F3F"/>
              </a:solidFill>
              <a:prstDash val="solid"/>
              <a:miter lim="800000"/>
              <a:headEnd len="sm" w="sm" type="none"/>
              <a:tailEnd len="sm" w="sm" type="none"/>
            </a:ln>
          </p:spPr>
        </p:cxnSp>
      </p:grpSp>
      <p:grpSp>
        <p:nvGrpSpPr>
          <p:cNvPr id="245" name="Google Shape;245;p16" title="Year 3"/>
          <p:cNvGrpSpPr/>
          <p:nvPr/>
        </p:nvGrpSpPr>
        <p:grpSpPr>
          <a:xfrm>
            <a:off x="5886628" y="3119046"/>
            <a:ext cx="2784204" cy="562188"/>
            <a:chOff x="5886628" y="3119046"/>
            <a:chExt cx="2784204" cy="562188"/>
          </a:xfrm>
        </p:grpSpPr>
        <p:sp>
          <p:nvSpPr>
            <p:cNvPr id="246" name="Google Shape;246;p16" title="Year Arrow"/>
            <p:cNvSpPr/>
            <p:nvPr/>
          </p:nvSpPr>
          <p:spPr>
            <a:xfrm>
              <a:off x="5886628" y="3325978"/>
              <a:ext cx="2784204" cy="355256"/>
            </a:xfrm>
            <a:prstGeom prst="rightArrow">
              <a:avLst>
                <a:gd fmla="val 100000" name="adj1"/>
                <a:gd fmla="val 50000" name="adj2"/>
              </a:avLst>
            </a:prstGeom>
            <a:gradFill>
              <a:gsLst>
                <a:gs pos="0">
                  <a:srgbClr val="EDEDED"/>
                </a:gs>
                <a:gs pos="100000">
                  <a:srgbClr val="69447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47" name="Google Shape;247;p16" title="Quarter Background Cirlce"/>
            <p:cNvSpPr/>
            <p:nvPr/>
          </p:nvSpPr>
          <p:spPr>
            <a:xfrm>
              <a:off x="8095938"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title="Quarter Background Cirlce"/>
            <p:cNvSpPr/>
            <p:nvPr/>
          </p:nvSpPr>
          <p:spPr>
            <a:xfrm>
              <a:off x="7443121"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title="Quarter Background Cirlce"/>
            <p:cNvSpPr/>
            <p:nvPr/>
          </p:nvSpPr>
          <p:spPr>
            <a:xfrm>
              <a:off x="6791842"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title="Quarter Background Cirlce"/>
            <p:cNvSpPr/>
            <p:nvPr/>
          </p:nvSpPr>
          <p:spPr>
            <a:xfrm>
              <a:off x="6140756"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1" name="Google Shape;251;p16" title="Q lines"/>
            <p:cNvCxnSpPr/>
            <p:nvPr/>
          </p:nvCxnSpPr>
          <p:spPr>
            <a:xfrm>
              <a:off x="6246612" y="3119046"/>
              <a:ext cx="0" cy="165471"/>
            </a:xfrm>
            <a:prstGeom prst="straightConnector1">
              <a:avLst/>
            </a:prstGeom>
            <a:noFill/>
            <a:ln cap="flat" cmpd="sng" w="15875">
              <a:solidFill>
                <a:srgbClr val="3F3F3F"/>
              </a:solidFill>
              <a:prstDash val="solid"/>
              <a:miter lim="800000"/>
              <a:headEnd len="sm" w="sm" type="none"/>
              <a:tailEnd len="sm" w="sm" type="none"/>
            </a:ln>
          </p:spPr>
        </p:cxnSp>
      </p:grpSp>
      <p:grpSp>
        <p:nvGrpSpPr>
          <p:cNvPr id="252" name="Google Shape;252;p16" title="Year 2"/>
          <p:cNvGrpSpPr/>
          <p:nvPr/>
        </p:nvGrpSpPr>
        <p:grpSpPr>
          <a:xfrm>
            <a:off x="3309141" y="3119046"/>
            <a:ext cx="2759196" cy="561751"/>
            <a:chOff x="3309141" y="3119046"/>
            <a:chExt cx="2759196" cy="561751"/>
          </a:xfrm>
        </p:grpSpPr>
        <p:sp>
          <p:nvSpPr>
            <p:cNvPr id="253" name="Google Shape;253;p16" title="Year Arrow"/>
            <p:cNvSpPr/>
            <p:nvPr/>
          </p:nvSpPr>
          <p:spPr>
            <a:xfrm>
              <a:off x="3309141" y="3325541"/>
              <a:ext cx="2759196" cy="355256"/>
            </a:xfrm>
            <a:prstGeom prst="rightArrow">
              <a:avLst>
                <a:gd fmla="val 100000" name="adj1"/>
                <a:gd fmla="val 50000" name="adj2"/>
              </a:avLst>
            </a:prstGeom>
            <a:gradFill>
              <a:gsLst>
                <a:gs pos="0">
                  <a:srgbClr val="E1EFD8"/>
                </a:gs>
                <a:gs pos="100000">
                  <a:srgbClr val="548235"/>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54" name="Google Shape;254;p16" title="Quarter Background Cirlce"/>
            <p:cNvSpPr/>
            <p:nvPr/>
          </p:nvSpPr>
          <p:spPr>
            <a:xfrm>
              <a:off x="5494904"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title="Quarter Background Cirlce"/>
            <p:cNvSpPr/>
            <p:nvPr/>
          </p:nvSpPr>
          <p:spPr>
            <a:xfrm>
              <a:off x="4845879"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title="Quarter Background Cirlce"/>
            <p:cNvSpPr/>
            <p:nvPr/>
          </p:nvSpPr>
          <p:spPr>
            <a:xfrm>
              <a:off x="4209357"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title="Quarter Background Cirlce"/>
            <p:cNvSpPr/>
            <p:nvPr/>
          </p:nvSpPr>
          <p:spPr>
            <a:xfrm>
              <a:off x="3552167"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8" name="Google Shape;258;p16" title="Q lines"/>
            <p:cNvCxnSpPr/>
            <p:nvPr/>
          </p:nvCxnSpPr>
          <p:spPr>
            <a:xfrm>
              <a:off x="3657043" y="3119046"/>
              <a:ext cx="0" cy="165471"/>
            </a:xfrm>
            <a:prstGeom prst="straightConnector1">
              <a:avLst/>
            </a:prstGeom>
            <a:noFill/>
            <a:ln cap="flat" cmpd="sng" w="15875">
              <a:solidFill>
                <a:srgbClr val="3F3F3F"/>
              </a:solidFill>
              <a:prstDash val="solid"/>
              <a:miter lim="800000"/>
              <a:headEnd len="sm" w="sm" type="none"/>
              <a:tailEnd len="sm" w="sm" type="none"/>
            </a:ln>
          </p:spPr>
        </p:cxnSp>
        <p:cxnSp>
          <p:nvCxnSpPr>
            <p:cNvPr id="259" name="Google Shape;259;p16" title="Q lines"/>
            <p:cNvCxnSpPr/>
            <p:nvPr/>
          </p:nvCxnSpPr>
          <p:spPr>
            <a:xfrm>
              <a:off x="4304435" y="3119046"/>
              <a:ext cx="0" cy="165471"/>
            </a:xfrm>
            <a:prstGeom prst="straightConnector1">
              <a:avLst/>
            </a:prstGeom>
            <a:noFill/>
            <a:ln cap="flat" cmpd="sng" w="9525">
              <a:solidFill>
                <a:srgbClr val="D8D8D8"/>
              </a:solidFill>
              <a:prstDash val="dash"/>
              <a:miter lim="800000"/>
              <a:headEnd len="sm" w="sm" type="none"/>
              <a:tailEnd len="sm" w="sm" type="none"/>
            </a:ln>
          </p:spPr>
        </p:cxnSp>
      </p:grpSp>
      <p:grpSp>
        <p:nvGrpSpPr>
          <p:cNvPr id="260" name="Google Shape;260;p16" title="Year 1"/>
          <p:cNvGrpSpPr/>
          <p:nvPr/>
        </p:nvGrpSpPr>
        <p:grpSpPr>
          <a:xfrm>
            <a:off x="791681" y="3119046"/>
            <a:ext cx="2695434" cy="561751"/>
            <a:chOff x="791681" y="3119046"/>
            <a:chExt cx="2695434" cy="561751"/>
          </a:xfrm>
        </p:grpSpPr>
        <p:cxnSp>
          <p:nvCxnSpPr>
            <p:cNvPr id="261" name="Google Shape;261;p16" title="Q lines"/>
            <p:cNvCxnSpPr/>
            <p:nvPr/>
          </p:nvCxnSpPr>
          <p:spPr>
            <a:xfrm>
              <a:off x="1703309" y="3119046"/>
              <a:ext cx="0" cy="165471"/>
            </a:xfrm>
            <a:prstGeom prst="straightConnector1">
              <a:avLst/>
            </a:prstGeom>
            <a:noFill/>
            <a:ln cap="flat" cmpd="sng" w="9525">
              <a:solidFill>
                <a:srgbClr val="D8D8D8"/>
              </a:solidFill>
              <a:prstDash val="dash"/>
              <a:miter lim="800000"/>
              <a:headEnd len="sm" w="sm" type="none"/>
              <a:tailEnd len="sm" w="sm" type="none"/>
            </a:ln>
          </p:spPr>
        </p:cxnSp>
        <p:sp>
          <p:nvSpPr>
            <p:cNvPr id="262" name="Google Shape;262;p16" title="Year Arrow"/>
            <p:cNvSpPr/>
            <p:nvPr/>
          </p:nvSpPr>
          <p:spPr>
            <a:xfrm>
              <a:off x="791681" y="3325541"/>
              <a:ext cx="2695434" cy="355256"/>
            </a:xfrm>
            <a:prstGeom prst="rightArrow">
              <a:avLst>
                <a:gd fmla="val 100000" name="adj1"/>
                <a:gd fmla="val 50000" name="adj2"/>
              </a:avLst>
            </a:prstGeom>
            <a:gradFill>
              <a:gsLst>
                <a:gs pos="0">
                  <a:srgbClr val="FBE4D4"/>
                </a:gs>
                <a:gs pos="100000">
                  <a:srgbClr val="EA0C0C"/>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63" name="Google Shape;263;p16" title="Quarter Background Cirlce"/>
            <p:cNvSpPr/>
            <p:nvPr/>
          </p:nvSpPr>
          <p:spPr>
            <a:xfrm>
              <a:off x="2913639"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title="Quarter Background Cirlce"/>
            <p:cNvSpPr/>
            <p:nvPr/>
          </p:nvSpPr>
          <p:spPr>
            <a:xfrm>
              <a:off x="2256010"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6" title="Quarter Background Cirlce"/>
            <p:cNvSpPr/>
            <p:nvPr/>
          </p:nvSpPr>
          <p:spPr>
            <a:xfrm>
              <a:off x="1611747"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6" title="Quarter Background Cirlce"/>
            <p:cNvSpPr/>
            <p:nvPr/>
          </p:nvSpPr>
          <p:spPr>
            <a:xfrm>
              <a:off x="965783" y="3403274"/>
              <a:ext cx="211582" cy="2115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7" name="Google Shape;267;p16" title="Q lines"/>
            <p:cNvCxnSpPr/>
            <p:nvPr/>
          </p:nvCxnSpPr>
          <p:spPr>
            <a:xfrm>
              <a:off x="1067475" y="3119046"/>
              <a:ext cx="0" cy="165471"/>
            </a:xfrm>
            <a:prstGeom prst="straightConnector1">
              <a:avLst/>
            </a:prstGeom>
            <a:noFill/>
            <a:ln cap="flat" cmpd="sng" w="15875">
              <a:solidFill>
                <a:srgbClr val="3F3F3F"/>
              </a:solidFill>
              <a:prstDash val="solid"/>
              <a:miter lim="800000"/>
              <a:headEnd len="sm" w="sm" type="none"/>
              <a:tailEnd len="sm" w="sm" type="none"/>
            </a:ln>
          </p:spPr>
        </p:cxnSp>
        <p:cxnSp>
          <p:nvCxnSpPr>
            <p:cNvPr id="268" name="Google Shape;268;p16" title="Q lines"/>
            <p:cNvCxnSpPr/>
            <p:nvPr/>
          </p:nvCxnSpPr>
          <p:spPr>
            <a:xfrm>
              <a:off x="3009651" y="3119046"/>
              <a:ext cx="0" cy="165471"/>
            </a:xfrm>
            <a:prstGeom prst="straightConnector1">
              <a:avLst/>
            </a:prstGeom>
            <a:noFill/>
            <a:ln cap="flat" cmpd="sng" w="9525">
              <a:solidFill>
                <a:srgbClr val="D8D8D8"/>
              </a:solidFill>
              <a:prstDash val="dash"/>
              <a:miter lim="800000"/>
              <a:headEnd len="sm" w="sm" type="none"/>
              <a:tailEnd len="sm" w="sm" type="none"/>
            </a:ln>
          </p:spPr>
        </p:cxnSp>
      </p:grpSp>
      <p:sp>
        <p:nvSpPr>
          <p:cNvPr id="269" name="Google Shape;269;p16"/>
          <p:cNvSpPr txBox="1"/>
          <p:nvPr>
            <p:ph idx="1" type="body"/>
          </p:nvPr>
        </p:nvSpPr>
        <p:spPr>
          <a:xfrm>
            <a:off x="594428" y="4927573"/>
            <a:ext cx="1386772" cy="12192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16"/>
          <p:cNvSpPr txBox="1"/>
          <p:nvPr>
            <p:ph idx="2" type="body"/>
          </p:nvPr>
        </p:nvSpPr>
        <p:spPr>
          <a:xfrm>
            <a:off x="9844832" y="1437950"/>
            <a:ext cx="1743788" cy="428172"/>
          </a:xfrm>
          <a:prstGeom prst="rect">
            <a:avLst/>
          </a:prstGeom>
          <a:solidFill>
            <a:schemeClr val="accent2"/>
          </a:solid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800"/>
              <a:buFont typeface="Calibri"/>
              <a:buNone/>
              <a:defRPr b="1" baseline="30000" sz="1800">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16"/>
          <p:cNvSpPr txBox="1"/>
          <p:nvPr>
            <p:ph idx="3" type="body"/>
          </p:nvPr>
        </p:nvSpPr>
        <p:spPr>
          <a:xfrm>
            <a:off x="654050" y="1682750"/>
            <a:ext cx="1365250" cy="43815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dk1"/>
              </a:buClr>
              <a:buSzPts val="900"/>
              <a:buFont typeface="Calibri"/>
              <a:buNone/>
              <a:defRPr sz="9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16" title="Milestone Number"/>
          <p:cNvSpPr/>
          <p:nvPr/>
        </p:nvSpPr>
        <p:spPr>
          <a:xfrm>
            <a:off x="2458716" y="4457098"/>
            <a:ext cx="407673" cy="407673"/>
          </a:xfrm>
          <a:prstGeom prst="ellipse">
            <a:avLst/>
          </a:prstGeom>
          <a:solidFill>
            <a:srgbClr val="DA3E26"/>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10/15</a:t>
            </a:r>
            <a:endParaRPr/>
          </a:p>
        </p:txBody>
      </p:sp>
      <p:pic>
        <p:nvPicPr>
          <p:cNvPr id="273" name="Google Shape;273;p16" title="callout"/>
          <p:cNvPicPr preferRelativeResize="0"/>
          <p:nvPr/>
        </p:nvPicPr>
        <p:blipFill rotWithShape="1">
          <a:blip r:embed="rId2">
            <a:alphaModFix/>
          </a:blip>
          <a:srcRect b="0" l="0" r="0" t="0"/>
          <a:stretch/>
        </p:blipFill>
        <p:spPr>
          <a:xfrm rot="-5400000">
            <a:off x="2243882" y="3915499"/>
            <a:ext cx="581025" cy="295275"/>
          </a:xfrm>
          <a:prstGeom prst="rect">
            <a:avLst/>
          </a:prstGeom>
          <a:noFill/>
          <a:ln>
            <a:noFill/>
          </a:ln>
        </p:spPr>
      </p:pic>
      <p:sp>
        <p:nvSpPr>
          <p:cNvPr id="274" name="Google Shape;274;p16"/>
          <p:cNvSpPr txBox="1"/>
          <p:nvPr>
            <p:ph idx="4" type="body"/>
          </p:nvPr>
        </p:nvSpPr>
        <p:spPr>
          <a:xfrm>
            <a:off x="2038350" y="4927573"/>
            <a:ext cx="1390650" cy="12192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16" title="Milestone Number"/>
          <p:cNvSpPr/>
          <p:nvPr/>
        </p:nvSpPr>
        <p:spPr>
          <a:xfrm>
            <a:off x="2528731" y="2133143"/>
            <a:ext cx="407673" cy="407673"/>
          </a:xfrm>
          <a:prstGeom prst="ellipse">
            <a:avLst/>
          </a:prstGeom>
          <a:solidFill>
            <a:srgbClr val="DA3E26"/>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10/30</a:t>
            </a:r>
            <a:endParaRPr/>
          </a:p>
        </p:txBody>
      </p:sp>
      <p:pic>
        <p:nvPicPr>
          <p:cNvPr id="276" name="Google Shape;276;p16" title="callout"/>
          <p:cNvPicPr preferRelativeResize="0"/>
          <p:nvPr/>
        </p:nvPicPr>
        <p:blipFill rotWithShape="1">
          <a:blip r:embed="rId2">
            <a:alphaModFix/>
          </a:blip>
          <a:srcRect b="0" l="0" r="0" t="0"/>
          <a:stretch/>
        </p:blipFill>
        <p:spPr>
          <a:xfrm rot="-5400000">
            <a:off x="2587625" y="2801036"/>
            <a:ext cx="581025" cy="295275"/>
          </a:xfrm>
          <a:prstGeom prst="rect">
            <a:avLst/>
          </a:prstGeom>
          <a:noFill/>
          <a:ln>
            <a:noFill/>
          </a:ln>
        </p:spPr>
      </p:pic>
      <p:sp>
        <p:nvSpPr>
          <p:cNvPr id="277" name="Google Shape;277;p16"/>
          <p:cNvSpPr txBox="1"/>
          <p:nvPr>
            <p:ph idx="5" type="body"/>
          </p:nvPr>
        </p:nvSpPr>
        <p:spPr>
          <a:xfrm>
            <a:off x="2130409" y="1611354"/>
            <a:ext cx="1171591" cy="6507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dk1"/>
              </a:buClr>
              <a:buSzPts val="900"/>
              <a:buFont typeface="Calibri"/>
              <a:buNone/>
              <a:defRPr sz="9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16"/>
          <p:cNvSpPr txBox="1"/>
          <p:nvPr>
            <p:ph idx="6" type="body"/>
          </p:nvPr>
        </p:nvSpPr>
        <p:spPr>
          <a:xfrm>
            <a:off x="5825929" y="2139820"/>
            <a:ext cx="1718890" cy="69668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1600"/>
              <a:buFont typeface="Calibri"/>
              <a:buNone/>
              <a:defRPr baseline="30000"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16"/>
          <p:cNvSpPr txBox="1"/>
          <p:nvPr>
            <p:ph idx="7" type="body"/>
          </p:nvPr>
        </p:nvSpPr>
        <p:spPr>
          <a:xfrm>
            <a:off x="3397250" y="4927573"/>
            <a:ext cx="1174750" cy="12192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16" title="Milestone Number"/>
          <p:cNvSpPr/>
          <p:nvPr/>
        </p:nvSpPr>
        <p:spPr>
          <a:xfrm>
            <a:off x="3820972" y="2133143"/>
            <a:ext cx="407673" cy="407673"/>
          </a:xfrm>
          <a:prstGeom prst="ellipse">
            <a:avLst/>
          </a:prstGeom>
          <a:solidFill>
            <a:srgbClr val="548135"/>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12/01</a:t>
            </a:r>
            <a:endParaRPr/>
          </a:p>
        </p:txBody>
      </p:sp>
      <p:pic>
        <p:nvPicPr>
          <p:cNvPr id="281" name="Google Shape;281;p16" title="callout"/>
          <p:cNvPicPr preferRelativeResize="0"/>
          <p:nvPr/>
        </p:nvPicPr>
        <p:blipFill rotWithShape="1">
          <a:blip r:embed="rId2">
            <a:alphaModFix/>
          </a:blip>
          <a:srcRect b="0" l="0" r="0" t="0"/>
          <a:stretch/>
        </p:blipFill>
        <p:spPr>
          <a:xfrm rot="-5400000">
            <a:off x="3879866" y="2801036"/>
            <a:ext cx="581025" cy="295275"/>
          </a:xfrm>
          <a:prstGeom prst="rect">
            <a:avLst/>
          </a:prstGeom>
          <a:noFill/>
          <a:ln>
            <a:noFill/>
          </a:ln>
        </p:spPr>
      </p:pic>
      <p:sp>
        <p:nvSpPr>
          <p:cNvPr id="282" name="Google Shape;282;p16"/>
          <p:cNvSpPr txBox="1"/>
          <p:nvPr>
            <p:ph idx="8" type="body"/>
          </p:nvPr>
        </p:nvSpPr>
        <p:spPr>
          <a:xfrm>
            <a:off x="3397250" y="1491092"/>
            <a:ext cx="1416050" cy="61749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dk1"/>
              </a:buClr>
              <a:buSzPts val="900"/>
              <a:buFont typeface="Calibri"/>
              <a:buNone/>
              <a:defRPr sz="9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16" title="Milestone Number"/>
          <p:cNvSpPr/>
          <p:nvPr/>
        </p:nvSpPr>
        <p:spPr>
          <a:xfrm>
            <a:off x="5065499" y="4434293"/>
            <a:ext cx="407673" cy="407673"/>
          </a:xfrm>
          <a:prstGeom prst="ellipse">
            <a:avLst/>
          </a:prstGeom>
          <a:solidFill>
            <a:srgbClr val="548235"/>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12/31</a:t>
            </a:r>
            <a:endParaRPr/>
          </a:p>
        </p:txBody>
      </p:sp>
      <p:pic>
        <p:nvPicPr>
          <p:cNvPr id="284" name="Google Shape;284;p16" title="callout"/>
          <p:cNvPicPr preferRelativeResize="0"/>
          <p:nvPr/>
        </p:nvPicPr>
        <p:blipFill rotWithShape="1">
          <a:blip r:embed="rId2">
            <a:alphaModFix/>
          </a:blip>
          <a:srcRect b="0" l="0" r="0" t="0"/>
          <a:stretch/>
        </p:blipFill>
        <p:spPr>
          <a:xfrm rot="-5400000">
            <a:off x="4810534" y="3926541"/>
            <a:ext cx="581025" cy="295275"/>
          </a:xfrm>
          <a:prstGeom prst="rect">
            <a:avLst/>
          </a:prstGeom>
          <a:noFill/>
          <a:ln>
            <a:noFill/>
          </a:ln>
        </p:spPr>
      </p:pic>
      <p:sp>
        <p:nvSpPr>
          <p:cNvPr id="285" name="Google Shape;285;p16"/>
          <p:cNvSpPr txBox="1"/>
          <p:nvPr>
            <p:ph idx="9" type="body"/>
          </p:nvPr>
        </p:nvSpPr>
        <p:spPr>
          <a:xfrm>
            <a:off x="4635500" y="4927573"/>
            <a:ext cx="1263650" cy="12192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16"/>
          <p:cNvSpPr txBox="1"/>
          <p:nvPr>
            <p:ph idx="13" type="body"/>
          </p:nvPr>
        </p:nvSpPr>
        <p:spPr>
          <a:xfrm>
            <a:off x="5943600" y="4927573"/>
            <a:ext cx="1263650" cy="12192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16"/>
          <p:cNvSpPr txBox="1"/>
          <p:nvPr>
            <p:ph idx="14" type="body"/>
          </p:nvPr>
        </p:nvSpPr>
        <p:spPr>
          <a:xfrm>
            <a:off x="8513536" y="2462234"/>
            <a:ext cx="1718890" cy="4106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1600"/>
              <a:buFont typeface="Calibri"/>
              <a:buNone/>
              <a:defRPr baseline="30000"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16"/>
          <p:cNvSpPr txBox="1"/>
          <p:nvPr>
            <p:ph idx="15" type="body"/>
          </p:nvPr>
        </p:nvSpPr>
        <p:spPr>
          <a:xfrm>
            <a:off x="9454374" y="4927573"/>
            <a:ext cx="1210517" cy="12399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16" title="Milestone Number"/>
          <p:cNvSpPr/>
          <p:nvPr/>
        </p:nvSpPr>
        <p:spPr>
          <a:xfrm>
            <a:off x="11229251" y="4434292"/>
            <a:ext cx="407673" cy="407673"/>
          </a:xfrm>
          <a:prstGeom prst="ellipse">
            <a:avLst/>
          </a:prstGeom>
          <a:solidFill>
            <a:srgbClr val="2F5CAC"/>
          </a:solidFill>
          <a:ln>
            <a:noFill/>
          </a:ln>
          <a:effectLst>
            <a:outerShdw blurRad="25400" rotWithShape="0" algn="tl" dir="27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08/31</a:t>
            </a:r>
            <a:endParaRPr/>
          </a:p>
        </p:txBody>
      </p:sp>
      <p:pic>
        <p:nvPicPr>
          <p:cNvPr id="290" name="Google Shape;290;p16" title="callout"/>
          <p:cNvPicPr preferRelativeResize="0"/>
          <p:nvPr/>
        </p:nvPicPr>
        <p:blipFill rotWithShape="1">
          <a:blip r:embed="rId2">
            <a:alphaModFix/>
          </a:blip>
          <a:srcRect b="0" l="0" r="0" t="0"/>
          <a:stretch/>
        </p:blipFill>
        <p:spPr>
          <a:xfrm rot="-5400000">
            <a:off x="10994938" y="3936872"/>
            <a:ext cx="581025" cy="295275"/>
          </a:xfrm>
          <a:prstGeom prst="rect">
            <a:avLst/>
          </a:prstGeom>
          <a:noFill/>
          <a:ln>
            <a:noFill/>
          </a:ln>
        </p:spPr>
      </p:pic>
      <p:sp>
        <p:nvSpPr>
          <p:cNvPr id="291" name="Google Shape;291;p16"/>
          <p:cNvSpPr txBox="1"/>
          <p:nvPr>
            <p:ph idx="16" type="body"/>
          </p:nvPr>
        </p:nvSpPr>
        <p:spPr>
          <a:xfrm>
            <a:off x="10788650" y="4927573"/>
            <a:ext cx="1263650" cy="121922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900"/>
              <a:buFont typeface="Calibri"/>
              <a:buNone/>
              <a:defRPr sz="900">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16"/>
          <p:cNvSpPr txBox="1"/>
          <p:nvPr>
            <p:ph idx="17" type="body"/>
          </p:nvPr>
        </p:nvSpPr>
        <p:spPr>
          <a:xfrm>
            <a:off x="9846793" y="1732892"/>
            <a:ext cx="1731590" cy="381787"/>
          </a:xfrm>
          <a:prstGeom prst="rect">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1"/>
              </a:buClr>
              <a:buSzPts val="1600"/>
              <a:buFont typeface="Calibri"/>
              <a:buNone/>
              <a:defRPr baseline="30000" sz="1600">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3" name="Shape 293"/>
        <p:cNvGrpSpPr/>
        <p:nvPr/>
      </p:nvGrpSpPr>
      <p:grpSpPr>
        <a:xfrm>
          <a:off x="0" y="0"/>
          <a:ext cx="0" cy="0"/>
          <a:chOff x="0" y="0"/>
          <a:chExt cx="0" cy="0"/>
        </a:xfrm>
      </p:grpSpPr>
      <p:sp>
        <p:nvSpPr>
          <p:cNvPr id="294" name="Google Shape;294;p17"/>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17"/>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17"/>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 text on left">
  <p:cSld name="Object - text on lef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3"/>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
          <p:cNvSpPr txBox="1"/>
          <p:nvPr>
            <p:ph idx="1" type="body"/>
          </p:nvPr>
        </p:nvSpPr>
        <p:spPr>
          <a:xfrm>
            <a:off x="6096000" y="1620838"/>
            <a:ext cx="5534025" cy="46037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
          <p:cNvSpPr txBox="1"/>
          <p:nvPr>
            <p:ph idx="2" type="body"/>
          </p:nvPr>
        </p:nvSpPr>
        <p:spPr>
          <a:xfrm>
            <a:off x="518193" y="1620838"/>
            <a:ext cx="5101055" cy="46037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a:solidFill>
                  <a:schemeClr val="dk1"/>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p:cSld name="Bullet List">
    <p:spTree>
      <p:nvGrpSpPr>
        <p:cNvPr id="31" name="Shape 31"/>
        <p:cNvGrpSpPr/>
        <p:nvPr/>
      </p:nvGrpSpPr>
      <p:grpSpPr>
        <a:xfrm>
          <a:off x="0" y="0"/>
          <a:ext cx="0" cy="0"/>
          <a:chOff x="0" y="0"/>
          <a:chExt cx="0" cy="0"/>
        </a:xfrm>
      </p:grpSpPr>
      <p:sp>
        <p:nvSpPr>
          <p:cNvPr id="32" name="Google Shape;32;p4"/>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4"/>
          <p:cNvSpPr txBox="1"/>
          <p:nvPr>
            <p:ph idx="1" type="body"/>
          </p:nvPr>
        </p:nvSpPr>
        <p:spPr>
          <a:xfrm>
            <a:off x="838199" y="1825625"/>
            <a:ext cx="10515599" cy="430245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ernate" type="title">
  <p:cSld name="TITLE">
    <p:spTree>
      <p:nvGrpSpPr>
        <p:cNvPr id="37" name="Shape 37"/>
        <p:cNvGrpSpPr/>
        <p:nvPr/>
      </p:nvGrpSpPr>
      <p:grpSpPr>
        <a:xfrm>
          <a:off x="0" y="0"/>
          <a:ext cx="0" cy="0"/>
          <a:chOff x="0" y="0"/>
          <a:chExt cx="0" cy="0"/>
        </a:xfrm>
      </p:grpSpPr>
      <p:sp>
        <p:nvSpPr>
          <p:cNvPr id="38" name="Google Shape;38;p5"/>
          <p:cNvSpPr txBox="1"/>
          <p:nvPr>
            <p:ph type="ctrTitle"/>
          </p:nvPr>
        </p:nvSpPr>
        <p:spPr>
          <a:xfrm>
            <a:off x="1097280" y="1460701"/>
            <a:ext cx="9997440" cy="356616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C6EBE"/>
              </a:buClr>
              <a:buSzPts val="6600"/>
              <a:buFont typeface="Calibri"/>
              <a:buNone/>
              <a:defRPr b="1" sz="6600">
                <a:solidFill>
                  <a:srgbClr val="3C6EB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subTitle"/>
          </p:nvPr>
        </p:nvSpPr>
        <p:spPr>
          <a:xfrm>
            <a:off x="1097280" y="5026861"/>
            <a:ext cx="9997440" cy="127350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rgbClr val="44546A"/>
              </a:buClr>
              <a:buSzPts val="2400"/>
              <a:buFont typeface="Calibri"/>
              <a:buNone/>
              <a:defRPr b="1" sz="2400">
                <a:solidFill>
                  <a:srgbClr val="44546A"/>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5"/>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43" name="Shape 43"/>
        <p:cNvGrpSpPr/>
        <p:nvPr/>
      </p:nvGrpSpPr>
      <p:grpSpPr>
        <a:xfrm>
          <a:off x="0" y="0"/>
          <a:ext cx="0" cy="0"/>
          <a:chOff x="0" y="0"/>
          <a:chExt cx="0" cy="0"/>
        </a:xfrm>
      </p:grpSpPr>
      <p:sp>
        <p:nvSpPr>
          <p:cNvPr id="44" name="Google Shape;44;p6"/>
          <p:cNvSpPr txBox="1"/>
          <p:nvPr>
            <p:ph type="title"/>
          </p:nvPr>
        </p:nvSpPr>
        <p:spPr>
          <a:xfrm>
            <a:off x="1755912" y="243951"/>
            <a:ext cx="1000936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6"/>
          <p:cNvSpPr txBox="1"/>
          <p:nvPr>
            <p:ph idx="1" type="body"/>
          </p:nvPr>
        </p:nvSpPr>
        <p:spPr>
          <a:xfrm>
            <a:off x="1037902" y="1881359"/>
            <a:ext cx="4937761" cy="402335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DA3E26"/>
              </a:buClr>
              <a:buSzPts val="2800"/>
              <a:buFont typeface="Arial"/>
              <a:buChar char="•"/>
              <a:defRPr b="1" i="1">
                <a:solidFill>
                  <a:srgbClr val="DA3E26"/>
                </a:solidFill>
                <a:latin typeface="Calibri"/>
                <a:ea typeface="Calibri"/>
                <a:cs typeface="Calibri"/>
                <a:sym typeface="Calibri"/>
              </a:defRPr>
            </a:lvl1pPr>
            <a:lvl2pPr indent="-381000" lvl="1" marL="914400" algn="l">
              <a:lnSpc>
                <a:spcPct val="90000"/>
              </a:lnSpc>
              <a:spcBef>
                <a:spcPts val="500"/>
              </a:spcBef>
              <a:spcAft>
                <a:spcPts val="0"/>
              </a:spcAft>
              <a:buSzPts val="2400"/>
              <a:buChar char="▪"/>
              <a:defRPr>
                <a:latin typeface="Calibri"/>
                <a:ea typeface="Calibri"/>
                <a:cs typeface="Calibri"/>
                <a:sym typeface="Calibri"/>
              </a:defRPr>
            </a:lvl2pPr>
            <a:lvl3pPr indent="-355600" lvl="2" marL="1371600" algn="l">
              <a:lnSpc>
                <a:spcPct val="90000"/>
              </a:lnSpc>
              <a:spcBef>
                <a:spcPts val="500"/>
              </a:spcBef>
              <a:spcAft>
                <a:spcPts val="0"/>
              </a:spcAft>
              <a:buSzPts val="2000"/>
              <a:buChar char="▪"/>
              <a:defRPr>
                <a:latin typeface="Calibri"/>
                <a:ea typeface="Calibri"/>
                <a:cs typeface="Calibri"/>
                <a:sym typeface="Calibri"/>
              </a:defRPr>
            </a:lvl3pPr>
            <a:lvl4pPr indent="-342900" lvl="3" marL="1828800" algn="l">
              <a:lnSpc>
                <a:spcPct val="90000"/>
              </a:lnSpc>
              <a:spcBef>
                <a:spcPts val="500"/>
              </a:spcBef>
              <a:spcAft>
                <a:spcPts val="0"/>
              </a:spcAft>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2" type="body"/>
          </p:nvPr>
        </p:nvSpPr>
        <p:spPr>
          <a:xfrm>
            <a:off x="6216337" y="1881359"/>
            <a:ext cx="4937760" cy="402335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DA3E26"/>
              </a:buClr>
              <a:buSzPts val="2800"/>
              <a:buFont typeface="Arial"/>
              <a:buChar char="•"/>
              <a:defRPr b="1" i="1">
                <a:solidFill>
                  <a:srgbClr val="DA3E26"/>
                </a:solidFill>
                <a:latin typeface="Calibri"/>
                <a:ea typeface="Calibri"/>
                <a:cs typeface="Calibri"/>
                <a:sym typeface="Calibri"/>
              </a:defRPr>
            </a:lvl1pPr>
            <a:lvl2pPr indent="-381000" lvl="1" marL="914400" algn="l">
              <a:lnSpc>
                <a:spcPct val="90000"/>
              </a:lnSpc>
              <a:spcBef>
                <a:spcPts val="500"/>
              </a:spcBef>
              <a:spcAft>
                <a:spcPts val="0"/>
              </a:spcAft>
              <a:buSzPts val="2400"/>
              <a:buChar char="▪"/>
              <a:defRPr>
                <a:latin typeface="Calibri"/>
                <a:ea typeface="Calibri"/>
                <a:cs typeface="Calibri"/>
                <a:sym typeface="Calibri"/>
              </a:defRPr>
            </a:lvl2pPr>
            <a:lvl3pPr indent="-355600" lvl="2" marL="1371600" algn="l">
              <a:lnSpc>
                <a:spcPct val="90000"/>
              </a:lnSpc>
              <a:spcBef>
                <a:spcPts val="500"/>
              </a:spcBef>
              <a:spcAft>
                <a:spcPts val="0"/>
              </a:spcAft>
              <a:buSzPts val="2000"/>
              <a:buChar char="▪"/>
              <a:defRPr>
                <a:latin typeface="Calibri"/>
                <a:ea typeface="Calibri"/>
                <a:cs typeface="Calibri"/>
                <a:sym typeface="Calibri"/>
              </a:defRPr>
            </a:lvl3pPr>
            <a:lvl4pPr indent="-342900" lvl="3" marL="1828800" algn="l">
              <a:lnSpc>
                <a:spcPct val="90000"/>
              </a:lnSpc>
              <a:spcBef>
                <a:spcPts val="500"/>
              </a:spcBef>
              <a:spcAft>
                <a:spcPts val="0"/>
              </a:spcAft>
              <a:buSzPts val="1800"/>
              <a:buChar char="▪"/>
              <a:defRPr>
                <a:latin typeface="Calibri"/>
                <a:ea typeface="Calibri"/>
                <a:cs typeface="Calibri"/>
                <a:sym typeface="Calibri"/>
              </a:defRPr>
            </a:lvl4pPr>
            <a:lvl5pPr indent="-342900" lvl="4" marL="2286000" algn="l">
              <a:lnSpc>
                <a:spcPct val="90000"/>
              </a:lnSpc>
              <a:spcBef>
                <a:spcPts val="500"/>
              </a:spcBef>
              <a:spcAft>
                <a:spcPts val="0"/>
              </a:spcAft>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2-Column">
  <p:cSld name="Bullet List 2-Column">
    <p:spTree>
      <p:nvGrpSpPr>
        <p:cNvPr id="50" name="Shape 50"/>
        <p:cNvGrpSpPr/>
        <p:nvPr/>
      </p:nvGrpSpPr>
      <p:grpSpPr>
        <a:xfrm>
          <a:off x="0" y="0"/>
          <a:ext cx="0" cy="0"/>
          <a:chOff x="0" y="0"/>
          <a:chExt cx="0" cy="0"/>
        </a:xfrm>
      </p:grpSpPr>
      <p:sp>
        <p:nvSpPr>
          <p:cNvPr id="51" name="Google Shape;51;p7"/>
          <p:cNvSpPr txBox="1"/>
          <p:nvPr>
            <p:ph type="title"/>
          </p:nvPr>
        </p:nvSpPr>
        <p:spPr>
          <a:xfrm>
            <a:off x="1764632" y="224589"/>
            <a:ext cx="9574714" cy="7379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7"/>
          <p:cNvSpPr txBox="1"/>
          <p:nvPr>
            <p:ph idx="1" type="body"/>
          </p:nvPr>
        </p:nvSpPr>
        <p:spPr>
          <a:xfrm>
            <a:off x="978527" y="1845733"/>
            <a:ext cx="4937760" cy="402335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idx="2" type="body"/>
          </p:nvPr>
        </p:nvSpPr>
        <p:spPr>
          <a:xfrm>
            <a:off x="6275713" y="1845733"/>
            <a:ext cx="4937760" cy="402335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rgbClr val="DA3E26"/>
              </a:buClr>
              <a:buSzPts val="1800"/>
              <a:buChar char="▪"/>
              <a:defRPr b="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lock">
  <p:cSld name="Content Block">
    <p:spTree>
      <p:nvGrpSpPr>
        <p:cNvPr id="57" name="Shape 57"/>
        <p:cNvGrpSpPr/>
        <p:nvPr/>
      </p:nvGrpSpPr>
      <p:grpSpPr>
        <a:xfrm>
          <a:off x="0" y="0"/>
          <a:ext cx="0" cy="0"/>
          <a:chOff x="0" y="0"/>
          <a:chExt cx="0" cy="0"/>
        </a:xfrm>
      </p:grpSpPr>
      <p:sp>
        <p:nvSpPr>
          <p:cNvPr id="58" name="Google Shape;58;p8"/>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Columns">
  <p:cSld name="Content 2-Columns">
    <p:spTree>
      <p:nvGrpSpPr>
        <p:cNvPr id="62" name="Shape 62"/>
        <p:cNvGrpSpPr/>
        <p:nvPr/>
      </p:nvGrpSpPr>
      <p:grpSpPr>
        <a:xfrm>
          <a:off x="0" y="0"/>
          <a:ext cx="0" cy="0"/>
          <a:chOff x="0" y="0"/>
          <a:chExt cx="0" cy="0"/>
        </a:xfrm>
      </p:grpSpPr>
      <p:sp>
        <p:nvSpPr>
          <p:cNvPr id="63" name="Google Shape;63;p9"/>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9"/>
          <p:cNvSpPr txBox="1"/>
          <p:nvPr>
            <p:ph idx="1" type="body"/>
          </p:nvPr>
        </p:nvSpPr>
        <p:spPr>
          <a:xfrm>
            <a:off x="423863" y="1687515"/>
            <a:ext cx="5492424" cy="41815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9"/>
          <p:cNvSpPr txBox="1"/>
          <p:nvPr>
            <p:ph idx="2" type="body"/>
          </p:nvPr>
        </p:nvSpPr>
        <p:spPr>
          <a:xfrm>
            <a:off x="6275713" y="1687515"/>
            <a:ext cx="5492424" cy="41815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Multi-Columns">
  <p:cSld name="Content Multi-Columns">
    <p:spTree>
      <p:nvGrpSpPr>
        <p:cNvPr id="69" name="Shape 69"/>
        <p:cNvGrpSpPr/>
        <p:nvPr/>
      </p:nvGrpSpPr>
      <p:grpSpPr>
        <a:xfrm>
          <a:off x="0" y="0"/>
          <a:ext cx="0" cy="0"/>
          <a:chOff x="0" y="0"/>
          <a:chExt cx="0" cy="0"/>
        </a:xfrm>
      </p:grpSpPr>
      <p:sp>
        <p:nvSpPr>
          <p:cNvPr id="70" name="Google Shape;70;p10"/>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10"/>
          <p:cNvSpPr txBox="1"/>
          <p:nvPr>
            <p:ph idx="1" type="body"/>
          </p:nvPr>
        </p:nvSpPr>
        <p:spPr>
          <a:xfrm>
            <a:off x="423862" y="1687515"/>
            <a:ext cx="3429000" cy="21138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0"/>
          <p:cNvSpPr txBox="1"/>
          <p:nvPr>
            <p:ph idx="2" type="body"/>
          </p:nvPr>
        </p:nvSpPr>
        <p:spPr>
          <a:xfrm>
            <a:off x="4094218" y="1687514"/>
            <a:ext cx="3429000" cy="21138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0"/>
          <p:cNvSpPr txBox="1"/>
          <p:nvPr>
            <p:ph idx="3" type="body"/>
          </p:nvPr>
        </p:nvSpPr>
        <p:spPr>
          <a:xfrm>
            <a:off x="7760524" y="1687514"/>
            <a:ext cx="3429000" cy="21138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0"/>
          <p:cNvSpPr txBox="1"/>
          <p:nvPr>
            <p:ph idx="4" type="body"/>
          </p:nvPr>
        </p:nvSpPr>
        <p:spPr>
          <a:xfrm>
            <a:off x="423862" y="4108326"/>
            <a:ext cx="3429000" cy="21138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0"/>
          <p:cNvSpPr txBox="1"/>
          <p:nvPr>
            <p:ph idx="5" type="body"/>
          </p:nvPr>
        </p:nvSpPr>
        <p:spPr>
          <a:xfrm>
            <a:off x="4094218" y="4108325"/>
            <a:ext cx="3429000" cy="21138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0"/>
          <p:cNvSpPr txBox="1"/>
          <p:nvPr>
            <p:ph idx="6" type="body"/>
          </p:nvPr>
        </p:nvSpPr>
        <p:spPr>
          <a:xfrm>
            <a:off x="7760524" y="4108325"/>
            <a:ext cx="3429000" cy="21138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indent="-355600" lvl="2" marL="1371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indent="-342900" lvl="3" marL="18288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indent="-342900" lvl="4" marL="22860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0" r="0" t="0"/>
          <a:stretch/>
        </p:blipFill>
        <p:spPr>
          <a:xfrm>
            <a:off x="-1" y="1717"/>
            <a:ext cx="12192001" cy="1270000"/>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226278" y="248819"/>
            <a:ext cx="1454955" cy="727477"/>
          </a:xfrm>
          <a:prstGeom prst="rect">
            <a:avLst/>
          </a:prstGeom>
          <a:noFill/>
          <a:ln>
            <a:noFill/>
          </a:ln>
        </p:spPr>
      </p:pic>
      <p:sp>
        <p:nvSpPr>
          <p:cNvPr id="12" name="Google Shape;12;p1"/>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C6EBE"/>
              </a:buClr>
              <a:buSzPts val="3600"/>
              <a:buFont typeface="Calibri"/>
              <a:buNone/>
              <a:defRPr b="1" i="0" sz="3600" u="none" cap="none" strike="noStrike">
                <a:solidFill>
                  <a:srgbClr val="3C6EB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C00000"/>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accent5"/>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C00000"/>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C00000"/>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0" type="dt"/>
          </p:nvPr>
        </p:nvSpPr>
        <p:spPr>
          <a:xfrm>
            <a:off x="838200" y="6529137"/>
            <a:ext cx="2743200" cy="1923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4038600" y="6529137"/>
            <a:ext cx="4114800" cy="19233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txmigrant.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TEA.MEPgrants@esc20.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18"/>
          <p:cNvPicPr preferRelativeResize="0"/>
          <p:nvPr>
            <p:ph idx="2" type="pic"/>
          </p:nvPr>
        </p:nvPicPr>
        <p:blipFill rotWithShape="1">
          <a:blip r:embed="rId3">
            <a:alphaModFix/>
          </a:blip>
          <a:srcRect b="-13437" l="7592" r="-7591" t="13438"/>
          <a:stretch/>
        </p:blipFill>
        <p:spPr>
          <a:xfrm>
            <a:off x="0" y="1280160"/>
            <a:ext cx="13195139" cy="10407433"/>
          </a:xfrm>
          <a:prstGeom prst="rect">
            <a:avLst/>
          </a:prstGeom>
          <a:noFill/>
          <a:ln>
            <a:noFill/>
          </a:ln>
        </p:spPr>
      </p:pic>
      <p:sp>
        <p:nvSpPr>
          <p:cNvPr id="303" name="Google Shape;303;p18"/>
          <p:cNvSpPr txBox="1"/>
          <p:nvPr>
            <p:ph type="ctrTitle"/>
          </p:nvPr>
        </p:nvSpPr>
        <p:spPr>
          <a:xfrm>
            <a:off x="877650" y="2665400"/>
            <a:ext cx="10436700" cy="2711400"/>
          </a:xfrm>
          <a:prstGeom prst="rect">
            <a:avLst/>
          </a:prstGeom>
          <a:solidFill>
            <a:srgbClr val="F2F2F2">
              <a:alpha val="86666"/>
            </a:srgbClr>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C6EBE"/>
              </a:buClr>
              <a:buSzPts val="5600"/>
              <a:buFont typeface="Calibri"/>
              <a:buNone/>
            </a:pPr>
            <a:r>
              <a:rPr lang="en-US"/>
              <a:t>The AIIMS Portal: Building the Capacity of MEP Staff and Parents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7"/>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Accessing the AIIMS Content</a:t>
            </a:r>
            <a:endParaRPr/>
          </a:p>
        </p:txBody>
      </p:sp>
      <p:sp>
        <p:nvSpPr>
          <p:cNvPr id="387" name="Google Shape;387;p27"/>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pic>
        <p:nvPicPr>
          <p:cNvPr id="388" name="Google Shape;388;p27"/>
          <p:cNvPicPr preferRelativeResize="0"/>
          <p:nvPr/>
        </p:nvPicPr>
        <p:blipFill rotWithShape="1">
          <a:blip r:embed="rId3">
            <a:alphaModFix/>
          </a:blip>
          <a:srcRect b="31766" l="0" r="0" t="3289"/>
          <a:stretch/>
        </p:blipFill>
        <p:spPr>
          <a:xfrm>
            <a:off x="-9530" y="1339403"/>
            <a:ext cx="12211060" cy="49961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8"/>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395" name="Google Shape;395;p28"/>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pic>
        <p:nvPicPr>
          <p:cNvPr id="396" name="Google Shape;396;p28"/>
          <p:cNvPicPr preferRelativeResize="0"/>
          <p:nvPr/>
        </p:nvPicPr>
        <p:blipFill rotWithShape="1">
          <a:blip r:embed="rId3">
            <a:alphaModFix/>
          </a:blip>
          <a:srcRect b="3155" l="-6046" r="-5510" t="2093"/>
          <a:stretch/>
        </p:blipFill>
        <p:spPr>
          <a:xfrm>
            <a:off x="2808663" y="1265400"/>
            <a:ext cx="6574674" cy="5179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9"/>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03" name="Google Shape;403;p29"/>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pic>
        <p:nvPicPr>
          <p:cNvPr id="404" name="Google Shape;404;p29"/>
          <p:cNvPicPr preferRelativeResize="0"/>
          <p:nvPr/>
        </p:nvPicPr>
        <p:blipFill rotWithShape="1">
          <a:blip r:embed="rId3">
            <a:alphaModFix/>
          </a:blip>
          <a:srcRect b="0" l="0" r="0" t="67441"/>
          <a:stretch/>
        </p:blipFill>
        <p:spPr>
          <a:xfrm>
            <a:off x="639038" y="1951600"/>
            <a:ext cx="10913925" cy="3217175"/>
          </a:xfrm>
          <a:prstGeom prst="rect">
            <a:avLst/>
          </a:prstGeom>
          <a:noFill/>
          <a:ln>
            <a:noFill/>
          </a:ln>
        </p:spPr>
      </p:pic>
      <p:sp>
        <p:nvSpPr>
          <p:cNvPr id="405" name="Google Shape;405;p29"/>
          <p:cNvSpPr/>
          <p:nvPr/>
        </p:nvSpPr>
        <p:spPr>
          <a:xfrm>
            <a:off x="854750" y="4464550"/>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0"/>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12" name="Google Shape;412;p30"/>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pic>
        <p:nvPicPr>
          <p:cNvPr id="413" name="Google Shape;413;p30"/>
          <p:cNvPicPr preferRelativeResize="0"/>
          <p:nvPr/>
        </p:nvPicPr>
        <p:blipFill rotWithShape="1">
          <a:blip r:embed="rId3">
            <a:alphaModFix/>
          </a:blip>
          <a:srcRect b="0" l="0" r="0" t="67441"/>
          <a:stretch/>
        </p:blipFill>
        <p:spPr>
          <a:xfrm>
            <a:off x="639038" y="1951600"/>
            <a:ext cx="10913925" cy="3217175"/>
          </a:xfrm>
          <a:prstGeom prst="rect">
            <a:avLst/>
          </a:prstGeom>
          <a:noFill/>
          <a:ln>
            <a:noFill/>
          </a:ln>
        </p:spPr>
      </p:pic>
      <p:sp>
        <p:nvSpPr>
          <p:cNvPr id="414" name="Google Shape;414;p30"/>
          <p:cNvSpPr/>
          <p:nvPr/>
        </p:nvSpPr>
        <p:spPr>
          <a:xfrm>
            <a:off x="2302550" y="4464550"/>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1"/>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21" name="Google Shape;421;p31"/>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grpSp>
        <p:nvGrpSpPr>
          <p:cNvPr id="422" name="Google Shape;422;p31"/>
          <p:cNvGrpSpPr/>
          <p:nvPr/>
        </p:nvGrpSpPr>
        <p:grpSpPr>
          <a:xfrm>
            <a:off x="639038" y="1951600"/>
            <a:ext cx="10913925" cy="3217175"/>
            <a:chOff x="-805162" y="702450"/>
            <a:chExt cx="10913925" cy="3217175"/>
          </a:xfrm>
        </p:grpSpPr>
        <p:pic>
          <p:nvPicPr>
            <p:cNvPr id="423" name="Google Shape;423;p31"/>
            <p:cNvPicPr preferRelativeResize="0"/>
            <p:nvPr/>
          </p:nvPicPr>
          <p:blipFill rotWithShape="1">
            <a:blip r:embed="rId3">
              <a:alphaModFix/>
            </a:blip>
            <a:srcRect b="0" l="0" r="0" t="67441"/>
            <a:stretch/>
          </p:blipFill>
          <p:spPr>
            <a:xfrm>
              <a:off x="-805162" y="702450"/>
              <a:ext cx="10913925" cy="3217175"/>
            </a:xfrm>
            <a:prstGeom prst="rect">
              <a:avLst/>
            </a:prstGeom>
            <a:noFill/>
            <a:ln>
              <a:noFill/>
            </a:ln>
          </p:spPr>
        </p:pic>
        <p:sp>
          <p:nvSpPr>
            <p:cNvPr id="424" name="Google Shape;424;p31"/>
            <p:cNvSpPr/>
            <p:nvPr/>
          </p:nvSpPr>
          <p:spPr>
            <a:xfrm>
              <a:off x="2333050" y="3238900"/>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2"/>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31" name="Google Shape;431;p32"/>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grpSp>
        <p:nvGrpSpPr>
          <p:cNvPr id="432" name="Google Shape;432;p32"/>
          <p:cNvGrpSpPr/>
          <p:nvPr/>
        </p:nvGrpSpPr>
        <p:grpSpPr>
          <a:xfrm>
            <a:off x="639025" y="1951600"/>
            <a:ext cx="10913925" cy="3217175"/>
            <a:chOff x="-805162" y="702450"/>
            <a:chExt cx="10913925" cy="3217175"/>
          </a:xfrm>
        </p:grpSpPr>
        <p:pic>
          <p:nvPicPr>
            <p:cNvPr id="433" name="Google Shape;433;p32"/>
            <p:cNvPicPr preferRelativeResize="0"/>
            <p:nvPr/>
          </p:nvPicPr>
          <p:blipFill rotWithShape="1">
            <a:blip r:embed="rId3">
              <a:alphaModFix/>
            </a:blip>
            <a:srcRect b="0" l="0" r="0" t="67441"/>
            <a:stretch/>
          </p:blipFill>
          <p:spPr>
            <a:xfrm>
              <a:off x="-805162" y="702450"/>
              <a:ext cx="10913925" cy="3217175"/>
            </a:xfrm>
            <a:prstGeom prst="rect">
              <a:avLst/>
            </a:prstGeom>
            <a:noFill/>
            <a:ln>
              <a:noFill/>
            </a:ln>
          </p:spPr>
        </p:pic>
        <p:sp>
          <p:nvSpPr>
            <p:cNvPr id="434" name="Google Shape;434;p32"/>
            <p:cNvSpPr/>
            <p:nvPr/>
          </p:nvSpPr>
          <p:spPr>
            <a:xfrm>
              <a:off x="3833125" y="3245825"/>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3"/>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41" name="Google Shape;441;p33"/>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grpSp>
        <p:nvGrpSpPr>
          <p:cNvPr id="442" name="Google Shape;442;p33"/>
          <p:cNvGrpSpPr/>
          <p:nvPr/>
        </p:nvGrpSpPr>
        <p:grpSpPr>
          <a:xfrm>
            <a:off x="639025" y="1951600"/>
            <a:ext cx="10913925" cy="3217175"/>
            <a:chOff x="-805162" y="702450"/>
            <a:chExt cx="10913925" cy="3217175"/>
          </a:xfrm>
        </p:grpSpPr>
        <p:pic>
          <p:nvPicPr>
            <p:cNvPr id="443" name="Google Shape;443;p33"/>
            <p:cNvPicPr preferRelativeResize="0"/>
            <p:nvPr/>
          </p:nvPicPr>
          <p:blipFill rotWithShape="1">
            <a:blip r:embed="rId3">
              <a:alphaModFix/>
            </a:blip>
            <a:srcRect b="0" l="0" r="0" t="67441"/>
            <a:stretch/>
          </p:blipFill>
          <p:spPr>
            <a:xfrm>
              <a:off x="-805162" y="702450"/>
              <a:ext cx="10913925" cy="3217175"/>
            </a:xfrm>
            <a:prstGeom prst="rect">
              <a:avLst/>
            </a:prstGeom>
            <a:noFill/>
            <a:ln>
              <a:noFill/>
            </a:ln>
          </p:spPr>
        </p:pic>
        <p:sp>
          <p:nvSpPr>
            <p:cNvPr id="444" name="Google Shape;444;p33"/>
            <p:cNvSpPr/>
            <p:nvPr/>
          </p:nvSpPr>
          <p:spPr>
            <a:xfrm>
              <a:off x="5325500" y="3231925"/>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4"/>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51" name="Google Shape;451;p34"/>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grpSp>
        <p:nvGrpSpPr>
          <p:cNvPr id="452" name="Google Shape;452;p34"/>
          <p:cNvGrpSpPr/>
          <p:nvPr/>
        </p:nvGrpSpPr>
        <p:grpSpPr>
          <a:xfrm>
            <a:off x="639025" y="1951600"/>
            <a:ext cx="10913925" cy="3217175"/>
            <a:chOff x="-805162" y="702450"/>
            <a:chExt cx="10913925" cy="3217175"/>
          </a:xfrm>
        </p:grpSpPr>
        <p:pic>
          <p:nvPicPr>
            <p:cNvPr id="453" name="Google Shape;453;p34"/>
            <p:cNvPicPr preferRelativeResize="0"/>
            <p:nvPr/>
          </p:nvPicPr>
          <p:blipFill rotWithShape="1">
            <a:blip r:embed="rId3">
              <a:alphaModFix/>
            </a:blip>
            <a:srcRect b="0" l="0" r="0" t="67441"/>
            <a:stretch/>
          </p:blipFill>
          <p:spPr>
            <a:xfrm>
              <a:off x="-805162" y="702450"/>
              <a:ext cx="10913925" cy="3217175"/>
            </a:xfrm>
            <a:prstGeom prst="rect">
              <a:avLst/>
            </a:prstGeom>
            <a:noFill/>
            <a:ln>
              <a:noFill/>
            </a:ln>
          </p:spPr>
        </p:pic>
        <p:sp>
          <p:nvSpPr>
            <p:cNvPr id="454" name="Google Shape;454;p34"/>
            <p:cNvSpPr/>
            <p:nvPr/>
          </p:nvSpPr>
          <p:spPr>
            <a:xfrm>
              <a:off x="6824825" y="3242350"/>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5"/>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Overview of AIIMS Portal</a:t>
            </a:r>
            <a:endParaRPr/>
          </a:p>
        </p:txBody>
      </p:sp>
      <p:sp>
        <p:nvSpPr>
          <p:cNvPr id="461" name="Google Shape;461;p35"/>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700"/>
              <a:t>‹#›</a:t>
            </a:fld>
            <a:endParaRPr sz="700"/>
          </a:p>
        </p:txBody>
      </p:sp>
      <p:grpSp>
        <p:nvGrpSpPr>
          <p:cNvPr id="462" name="Google Shape;462;p35"/>
          <p:cNvGrpSpPr/>
          <p:nvPr/>
        </p:nvGrpSpPr>
        <p:grpSpPr>
          <a:xfrm>
            <a:off x="639025" y="1951600"/>
            <a:ext cx="10913925" cy="3217175"/>
            <a:chOff x="-805162" y="702450"/>
            <a:chExt cx="10913925" cy="3217175"/>
          </a:xfrm>
        </p:grpSpPr>
        <p:pic>
          <p:nvPicPr>
            <p:cNvPr id="463" name="Google Shape;463;p35"/>
            <p:cNvPicPr preferRelativeResize="0"/>
            <p:nvPr/>
          </p:nvPicPr>
          <p:blipFill rotWithShape="1">
            <a:blip r:embed="rId3">
              <a:alphaModFix/>
            </a:blip>
            <a:srcRect b="0" l="0" r="0" t="67441"/>
            <a:stretch/>
          </p:blipFill>
          <p:spPr>
            <a:xfrm>
              <a:off x="-805162" y="702450"/>
              <a:ext cx="10913925" cy="3217175"/>
            </a:xfrm>
            <a:prstGeom prst="rect">
              <a:avLst/>
            </a:prstGeom>
            <a:noFill/>
            <a:ln>
              <a:noFill/>
            </a:ln>
          </p:spPr>
        </p:pic>
        <p:sp>
          <p:nvSpPr>
            <p:cNvPr id="464" name="Google Shape;464;p35"/>
            <p:cNvSpPr/>
            <p:nvPr/>
          </p:nvSpPr>
          <p:spPr>
            <a:xfrm>
              <a:off x="8292925" y="3256250"/>
              <a:ext cx="1602600" cy="60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pSp>
        <p:nvGrpSpPr>
          <p:cNvPr id="470" name="Google Shape;470;p36"/>
          <p:cNvGrpSpPr/>
          <p:nvPr/>
        </p:nvGrpSpPr>
        <p:grpSpPr>
          <a:xfrm>
            <a:off x="2524650" y="1371900"/>
            <a:ext cx="7142701" cy="5077474"/>
            <a:chOff x="2524650" y="1371900"/>
            <a:chExt cx="7142701" cy="5077474"/>
          </a:xfrm>
        </p:grpSpPr>
        <p:pic>
          <p:nvPicPr>
            <p:cNvPr id="471" name="Google Shape;471;p36"/>
            <p:cNvPicPr preferRelativeResize="0"/>
            <p:nvPr/>
          </p:nvPicPr>
          <p:blipFill>
            <a:blip r:embed="rId3">
              <a:alphaModFix/>
            </a:blip>
            <a:stretch>
              <a:fillRect/>
            </a:stretch>
          </p:blipFill>
          <p:spPr>
            <a:xfrm>
              <a:off x="2524650" y="1371900"/>
              <a:ext cx="7142701" cy="5077474"/>
            </a:xfrm>
            <a:prstGeom prst="rect">
              <a:avLst/>
            </a:prstGeom>
            <a:noFill/>
            <a:ln>
              <a:noFill/>
            </a:ln>
            <a:effectLst>
              <a:outerShdw blurRad="57150" rotWithShape="0" algn="bl" dir="5400000" dist="19050">
                <a:srgbClr val="000000">
                  <a:alpha val="50000"/>
                </a:srgbClr>
              </a:outerShdw>
            </a:effectLst>
          </p:spPr>
        </p:pic>
        <p:sp>
          <p:nvSpPr>
            <p:cNvPr id="472" name="Google Shape;472;p36"/>
            <p:cNvSpPr/>
            <p:nvPr/>
          </p:nvSpPr>
          <p:spPr>
            <a:xfrm>
              <a:off x="7286825" y="1388925"/>
              <a:ext cx="1974600" cy="147000"/>
            </a:xfrm>
            <a:prstGeom prst="rect">
              <a:avLst/>
            </a:prstGeom>
            <a:solidFill>
              <a:srgbClr val="275C33"/>
            </a:solidFill>
            <a:ln cap="flat" cmpd="sng" w="9525">
              <a:solidFill>
                <a:srgbClr val="275C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36"/>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Parent </a:t>
            </a:r>
            <a:r>
              <a:rPr lang="en-US"/>
              <a:t>Access to AIIMS </a:t>
            </a:r>
            <a:endParaRPr/>
          </a:p>
        </p:txBody>
      </p:sp>
      <p:sp>
        <p:nvSpPr>
          <p:cNvPr id="474" name="Google Shape;474;p36"/>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5" name="Google Shape;475;p36"/>
          <p:cNvSpPr/>
          <p:nvPr/>
        </p:nvSpPr>
        <p:spPr>
          <a:xfrm>
            <a:off x="2699350" y="4209975"/>
            <a:ext cx="3153300" cy="861900"/>
          </a:xfrm>
          <a:prstGeom prst="rect">
            <a:avLst/>
          </a:prstGeom>
          <a:noFill/>
          <a:ln cap="flat" cmpd="sng" w="1143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9"/>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Goals for today</a:t>
            </a:r>
            <a:endParaRPr/>
          </a:p>
        </p:txBody>
      </p:sp>
      <p:sp>
        <p:nvSpPr>
          <p:cNvPr id="310" name="Google Shape;310;p19"/>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1" name="Google Shape;311;p19"/>
          <p:cNvSpPr txBox="1"/>
          <p:nvPr>
            <p:ph idx="2" type="body"/>
          </p:nvPr>
        </p:nvSpPr>
        <p:spPr>
          <a:xfrm>
            <a:off x="518193" y="1620838"/>
            <a:ext cx="10545900" cy="3702300"/>
          </a:xfrm>
          <a:prstGeom prst="rect">
            <a:avLst/>
          </a:prstGeom>
          <a:noFill/>
          <a:ln>
            <a:noFill/>
          </a:ln>
        </p:spPr>
        <p:txBody>
          <a:bodyPr anchorCtr="0" anchor="t" bIns="45700" lIns="91425" spcFirstLastPara="1" rIns="91425" wrap="square" tIns="45700">
            <a:spAutoFit/>
          </a:bodyPr>
          <a:lstStyle/>
          <a:p>
            <a:pPr indent="-406400" lvl="0" marL="457200" rtl="0" algn="l">
              <a:lnSpc>
                <a:spcPct val="90000"/>
              </a:lnSpc>
              <a:spcBef>
                <a:spcPts val="0"/>
              </a:spcBef>
              <a:spcAft>
                <a:spcPts val="0"/>
              </a:spcAft>
              <a:buSzPts val="2800"/>
              <a:buChar char="●"/>
            </a:pPr>
            <a:r>
              <a:rPr lang="en-US"/>
              <a:t>Rationale and development of the AIIMS Portal</a:t>
            </a:r>
            <a:endParaRPr/>
          </a:p>
          <a:p>
            <a:pPr indent="-406400" lvl="0" marL="457200" rtl="0" algn="l">
              <a:lnSpc>
                <a:spcPct val="90000"/>
              </a:lnSpc>
              <a:spcBef>
                <a:spcPts val="2000"/>
              </a:spcBef>
              <a:spcAft>
                <a:spcPts val="0"/>
              </a:spcAft>
              <a:buSzPts val="2800"/>
              <a:buChar char="●"/>
            </a:pPr>
            <a:r>
              <a:rPr lang="en-US"/>
              <a:t>Accessing the portal</a:t>
            </a:r>
            <a:endParaRPr/>
          </a:p>
          <a:p>
            <a:pPr indent="-406400" lvl="0" marL="457200" rtl="0" algn="l">
              <a:lnSpc>
                <a:spcPct val="90000"/>
              </a:lnSpc>
              <a:spcBef>
                <a:spcPts val="2000"/>
              </a:spcBef>
              <a:spcAft>
                <a:spcPts val="0"/>
              </a:spcAft>
              <a:buSzPts val="2800"/>
              <a:buChar char="●"/>
            </a:pPr>
            <a:r>
              <a:rPr lang="en-US"/>
              <a:t>Overview of the AIIMS portal </a:t>
            </a:r>
            <a:endParaRPr/>
          </a:p>
          <a:p>
            <a:pPr indent="-406400" lvl="0" marL="457200" rtl="0" algn="l">
              <a:spcBef>
                <a:spcPts val="2000"/>
              </a:spcBef>
              <a:spcAft>
                <a:spcPts val="0"/>
              </a:spcAft>
              <a:buSzPts val="2800"/>
              <a:buChar char="●"/>
            </a:pPr>
            <a:r>
              <a:rPr lang="en-US"/>
              <a:t>Next steps for MEP staff</a:t>
            </a:r>
            <a:endParaRPr/>
          </a:p>
          <a:p>
            <a:pPr indent="-406400" lvl="0" marL="457200" rtl="0" algn="l">
              <a:spcBef>
                <a:spcPts val="2000"/>
              </a:spcBef>
              <a:spcAft>
                <a:spcPts val="0"/>
              </a:spcAft>
              <a:buSzPts val="2800"/>
              <a:buChar char="●"/>
            </a:pPr>
            <a:r>
              <a:rPr lang="en-US"/>
              <a:t>Exploring the content</a:t>
            </a:r>
            <a:endParaRPr/>
          </a:p>
          <a:p>
            <a:pPr indent="-406400" lvl="0" marL="457200" rtl="0" algn="l">
              <a:spcBef>
                <a:spcPts val="2000"/>
              </a:spcBef>
              <a:spcAft>
                <a:spcPts val="2000"/>
              </a:spcAft>
              <a:buSzPts val="2800"/>
              <a:buChar char="●"/>
            </a:pPr>
            <a:r>
              <a:rPr lang="en-US"/>
              <a:t>Implementation ideas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7"/>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Next Steps for MEP Staff</a:t>
            </a:r>
            <a:endParaRPr/>
          </a:p>
        </p:txBody>
      </p:sp>
      <p:sp>
        <p:nvSpPr>
          <p:cNvPr id="482" name="Google Shape;482;p37"/>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3" name="Google Shape;483;p37"/>
          <p:cNvSpPr txBox="1"/>
          <p:nvPr>
            <p:ph idx="2" type="body"/>
          </p:nvPr>
        </p:nvSpPr>
        <p:spPr>
          <a:xfrm>
            <a:off x="518193" y="1620838"/>
            <a:ext cx="10546047" cy="4603750"/>
          </a:xfrm>
          <a:prstGeom prst="rect">
            <a:avLst/>
          </a:prstGeom>
          <a:noFill/>
          <a:ln>
            <a:noFill/>
          </a:ln>
        </p:spPr>
        <p:txBody>
          <a:bodyPr anchorCtr="0" anchor="t" bIns="45700" lIns="91425" spcFirstLastPara="1" rIns="91425" wrap="square" tIns="45700">
            <a:normAutofit/>
          </a:bodyPr>
          <a:lstStyle/>
          <a:p>
            <a:pPr indent="-406400" lvl="0" marL="457200" rtl="0" algn="l">
              <a:spcBef>
                <a:spcPts val="1000"/>
              </a:spcBef>
              <a:spcAft>
                <a:spcPts val="2000"/>
              </a:spcAft>
              <a:buSzPts val="2800"/>
              <a:buChar char="●"/>
            </a:pPr>
            <a:r>
              <a:rPr lang="en-US"/>
              <a:t>Read through the content within the section that best meets your needs.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8"/>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Next Steps for MEP Staff</a:t>
            </a:r>
            <a:endParaRPr/>
          </a:p>
        </p:txBody>
      </p:sp>
      <p:sp>
        <p:nvSpPr>
          <p:cNvPr id="490" name="Google Shape;490;p38"/>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1" name="Google Shape;491;p38"/>
          <p:cNvSpPr txBox="1"/>
          <p:nvPr>
            <p:ph idx="2" type="body"/>
          </p:nvPr>
        </p:nvSpPr>
        <p:spPr>
          <a:xfrm>
            <a:off x="518193" y="1620838"/>
            <a:ext cx="10545900" cy="4603800"/>
          </a:xfrm>
          <a:prstGeom prst="rect">
            <a:avLst/>
          </a:prstGeom>
          <a:noFill/>
          <a:ln>
            <a:noFill/>
          </a:ln>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Read through the content within the section that best meets your needs.</a:t>
            </a:r>
            <a:endParaRPr/>
          </a:p>
          <a:p>
            <a:pPr indent="-406400" lvl="0" marL="457200" rtl="0" algn="l">
              <a:spcBef>
                <a:spcPts val="2000"/>
              </a:spcBef>
              <a:spcAft>
                <a:spcPts val="2000"/>
              </a:spcAft>
              <a:buSzPts val="2800"/>
              <a:buChar char="●"/>
            </a:pPr>
            <a:r>
              <a:rPr lang="en-US"/>
              <a:t>Implement the procedures and processes as outlined, adjusting specific steps to align with the needs of your migratory students and families and the resources available in your district/region.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9"/>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Next Steps for MEP Staff</a:t>
            </a:r>
            <a:endParaRPr/>
          </a:p>
        </p:txBody>
      </p:sp>
      <p:sp>
        <p:nvSpPr>
          <p:cNvPr id="498" name="Google Shape;498;p39"/>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9" name="Google Shape;499;p39"/>
          <p:cNvSpPr txBox="1"/>
          <p:nvPr>
            <p:ph idx="2" type="body"/>
          </p:nvPr>
        </p:nvSpPr>
        <p:spPr>
          <a:xfrm>
            <a:off x="518193" y="1620838"/>
            <a:ext cx="10545900" cy="4603800"/>
          </a:xfrm>
          <a:prstGeom prst="rect">
            <a:avLst/>
          </a:prstGeom>
          <a:noFill/>
          <a:ln>
            <a:noFill/>
          </a:ln>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Read through the content within the section that best meets your needs.</a:t>
            </a:r>
            <a:endParaRPr/>
          </a:p>
          <a:p>
            <a:pPr indent="-406400" lvl="0" marL="457200" rtl="0" algn="l">
              <a:lnSpc>
                <a:spcPct val="90000"/>
              </a:lnSpc>
              <a:spcBef>
                <a:spcPts val="2000"/>
              </a:spcBef>
              <a:spcAft>
                <a:spcPts val="0"/>
              </a:spcAft>
              <a:buSzPts val="2800"/>
              <a:buChar char="●"/>
            </a:pPr>
            <a:r>
              <a:rPr lang="en-US"/>
              <a:t>Implement the procedures and processes as outlined, adjusting specific steps to align with the needs of your migratory students and families and the resources available in your district/region.</a:t>
            </a:r>
            <a:endParaRPr/>
          </a:p>
          <a:p>
            <a:pPr indent="-406400" lvl="0" marL="457200" rtl="0" algn="l">
              <a:lnSpc>
                <a:spcPct val="90000"/>
              </a:lnSpc>
              <a:spcBef>
                <a:spcPts val="2000"/>
              </a:spcBef>
              <a:spcAft>
                <a:spcPts val="2000"/>
              </a:spcAft>
              <a:buSzPts val="2800"/>
              <a:buChar char="●"/>
            </a:pPr>
            <a:r>
              <a:rPr lang="en-US"/>
              <a:t>Ensure all MEP Staff within your district are aware of the portal and are actively using it as they implement the MEP.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0"/>
          <p:cNvSpPr txBox="1"/>
          <p:nvPr>
            <p:ph type="title"/>
          </p:nvPr>
        </p:nvSpPr>
        <p:spPr>
          <a:xfrm>
            <a:off x="1755912" y="243951"/>
            <a:ext cx="9597900" cy="71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Your Role?</a:t>
            </a:r>
            <a:endParaRPr/>
          </a:p>
        </p:txBody>
      </p:sp>
      <p:sp>
        <p:nvSpPr>
          <p:cNvPr id="506" name="Google Shape;506;p40"/>
          <p:cNvSpPr txBox="1"/>
          <p:nvPr>
            <p:ph idx="12" type="sldNum"/>
          </p:nvPr>
        </p:nvSpPr>
        <p:spPr>
          <a:xfrm>
            <a:off x="8610600" y="6529137"/>
            <a:ext cx="2743200" cy="1923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7" name="Google Shape;507;p40"/>
          <p:cNvSpPr txBox="1"/>
          <p:nvPr>
            <p:ph idx="1" type="body"/>
          </p:nvPr>
        </p:nvSpPr>
        <p:spPr>
          <a:xfrm>
            <a:off x="6096000" y="1620838"/>
            <a:ext cx="5534100" cy="4603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What type of MEP?</a:t>
            </a:r>
            <a:endParaRPr/>
          </a:p>
          <a:p>
            <a:pPr indent="-406400" lvl="0" marL="457200" rtl="0" algn="l">
              <a:spcBef>
                <a:spcPts val="1000"/>
              </a:spcBef>
              <a:spcAft>
                <a:spcPts val="0"/>
              </a:spcAft>
              <a:buSzPts val="2800"/>
              <a:buChar char="●"/>
            </a:pPr>
            <a:r>
              <a:rPr lang="en-US"/>
              <a:t>Independent Project District</a:t>
            </a:r>
            <a:endParaRPr/>
          </a:p>
          <a:p>
            <a:pPr indent="-406400" lvl="0" marL="457200" rtl="0" algn="l">
              <a:spcBef>
                <a:spcPts val="1000"/>
              </a:spcBef>
              <a:spcAft>
                <a:spcPts val="0"/>
              </a:spcAft>
              <a:buSzPts val="2800"/>
              <a:buChar char="●"/>
            </a:pPr>
            <a:r>
              <a:rPr lang="en-US"/>
              <a:t>SSA Member District</a:t>
            </a:r>
            <a:endParaRPr/>
          </a:p>
          <a:p>
            <a:pPr indent="-406400" lvl="0" marL="457200" rtl="0" algn="l">
              <a:spcBef>
                <a:spcPts val="1000"/>
              </a:spcBef>
              <a:spcAft>
                <a:spcPts val="0"/>
              </a:spcAft>
              <a:buSzPts val="2800"/>
              <a:buChar char="●"/>
            </a:pPr>
            <a:r>
              <a:rPr lang="en-US"/>
              <a:t>Non-Project District</a:t>
            </a:r>
            <a:endParaRPr/>
          </a:p>
          <a:p>
            <a:pPr indent="-406400" lvl="0" marL="457200" rtl="0" algn="l">
              <a:spcBef>
                <a:spcPts val="1000"/>
              </a:spcBef>
              <a:spcAft>
                <a:spcPts val="0"/>
              </a:spcAft>
              <a:buSzPts val="2800"/>
              <a:buChar char="●"/>
            </a:pPr>
            <a:r>
              <a:rPr lang="en-US"/>
              <a:t>Fiscal agent for an SSA</a:t>
            </a:r>
            <a:endParaRPr/>
          </a:p>
          <a:p>
            <a:pPr indent="-406400" lvl="0" marL="457200" rtl="0" algn="l">
              <a:spcBef>
                <a:spcPts val="1000"/>
              </a:spcBef>
              <a:spcAft>
                <a:spcPts val="0"/>
              </a:spcAft>
              <a:buSzPts val="2800"/>
              <a:buChar char="●"/>
            </a:pPr>
            <a:r>
              <a:rPr lang="en-US"/>
              <a:t>Other</a:t>
            </a:r>
            <a:endParaRPr/>
          </a:p>
          <a:p>
            <a:pPr indent="0" lvl="0" marL="0" rtl="0" algn="l">
              <a:spcBef>
                <a:spcPts val="1000"/>
              </a:spcBef>
              <a:spcAft>
                <a:spcPts val="0"/>
              </a:spcAft>
              <a:buNone/>
            </a:pPr>
            <a:r>
              <a:t/>
            </a:r>
            <a:endParaRPr/>
          </a:p>
        </p:txBody>
      </p:sp>
      <p:sp>
        <p:nvSpPr>
          <p:cNvPr id="508" name="Google Shape;508;p40"/>
          <p:cNvSpPr txBox="1"/>
          <p:nvPr>
            <p:ph idx="2" type="body"/>
          </p:nvPr>
        </p:nvSpPr>
        <p:spPr>
          <a:xfrm>
            <a:off x="711593" y="1620838"/>
            <a:ext cx="5101200" cy="4603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a:t>What is your role in the MEP? </a:t>
            </a:r>
            <a:endParaRPr/>
          </a:p>
          <a:p>
            <a:pPr indent="-406400" lvl="0" marL="457200" rtl="0" algn="l">
              <a:spcBef>
                <a:spcPts val="2000"/>
              </a:spcBef>
              <a:spcAft>
                <a:spcPts val="0"/>
              </a:spcAft>
              <a:buSzPts val="2800"/>
              <a:buChar char="●"/>
            </a:pPr>
            <a:r>
              <a:rPr lang="en-US"/>
              <a:t>ESC staff</a:t>
            </a:r>
            <a:endParaRPr/>
          </a:p>
          <a:p>
            <a:pPr indent="-406400" lvl="0" marL="457200" rtl="0" algn="l">
              <a:spcBef>
                <a:spcPts val="1000"/>
              </a:spcBef>
              <a:spcAft>
                <a:spcPts val="0"/>
              </a:spcAft>
              <a:buSzPts val="2800"/>
              <a:buChar char="●"/>
            </a:pPr>
            <a:r>
              <a:rPr lang="en-US"/>
              <a:t>LEA/district staff</a:t>
            </a:r>
            <a:endParaRPr/>
          </a:p>
          <a:p>
            <a:pPr indent="-406400" lvl="0" marL="457200" rtl="0" algn="l">
              <a:spcBef>
                <a:spcPts val="1000"/>
              </a:spcBef>
              <a:spcAft>
                <a:spcPts val="1000"/>
              </a:spcAft>
              <a:buSzPts val="2800"/>
              <a:buChar char="●"/>
            </a:pPr>
            <a:r>
              <a:rPr lang="en-US"/>
              <a:t>Other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1"/>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Exploring the Content </a:t>
            </a:r>
            <a:endParaRPr/>
          </a:p>
        </p:txBody>
      </p:sp>
      <p:sp>
        <p:nvSpPr>
          <p:cNvPr id="515" name="Google Shape;515;p41"/>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6" name="Google Shape;516;p41"/>
          <p:cNvSpPr txBox="1"/>
          <p:nvPr>
            <p:ph idx="2" type="body"/>
          </p:nvPr>
        </p:nvSpPr>
        <p:spPr>
          <a:xfrm>
            <a:off x="518193" y="1620838"/>
            <a:ext cx="10546047" cy="460375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a:t>Explore the site </a:t>
            </a:r>
            <a:endParaRPr/>
          </a:p>
          <a:p>
            <a:pPr indent="-406400" lvl="0" marL="457200" rtl="0" algn="l">
              <a:lnSpc>
                <a:spcPct val="90000"/>
              </a:lnSpc>
              <a:spcBef>
                <a:spcPts val="4000"/>
              </a:spcBef>
              <a:spcAft>
                <a:spcPts val="0"/>
              </a:spcAft>
              <a:buSzPts val="2800"/>
              <a:buChar char="●"/>
            </a:pPr>
            <a:r>
              <a:rPr lang="en-US"/>
              <a:t>Questions? Please ask.</a:t>
            </a:r>
            <a:endParaRPr/>
          </a:p>
          <a:p>
            <a:pPr indent="0" lvl="0" marL="0" rtl="0" algn="ctr">
              <a:lnSpc>
                <a:spcPct val="90000"/>
              </a:lnSpc>
              <a:spcBef>
                <a:spcPts val="4000"/>
              </a:spcBef>
              <a:spcAft>
                <a:spcPts val="4000"/>
              </a:spcAft>
              <a:buNone/>
            </a:pPr>
            <a:r>
              <a:rPr lang="en-US" sz="4500" u="sng">
                <a:solidFill>
                  <a:schemeClr val="hlink"/>
                </a:solidFill>
                <a:hlinkClick r:id="rId3"/>
              </a:rPr>
              <a:t>www.txmigrant.net</a:t>
            </a:r>
            <a:r>
              <a:rPr lang="en-US" sz="4500"/>
              <a:t> </a:t>
            </a:r>
            <a:endParaRPr sz="4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2"/>
          <p:cNvSpPr txBox="1"/>
          <p:nvPr>
            <p:ph idx="2" type="body"/>
          </p:nvPr>
        </p:nvSpPr>
        <p:spPr>
          <a:xfrm>
            <a:off x="769288" y="1563757"/>
            <a:ext cx="5101200" cy="4644600"/>
          </a:xfrm>
          <a:prstGeom prst="rect">
            <a:avLst/>
          </a:prstGeom>
        </p:spPr>
        <p:txBody>
          <a:bodyPr anchorCtr="0" anchor="ctr" bIns="365750" lIns="365750" spcFirstLastPara="1" rIns="365750" wrap="square" tIns="365750">
            <a:normAutofit/>
          </a:bodyPr>
          <a:lstStyle/>
          <a:p>
            <a:pPr indent="0" lvl="0" marL="0" rtl="0" algn="l">
              <a:lnSpc>
                <a:spcPct val="100000"/>
              </a:lnSpc>
              <a:spcBef>
                <a:spcPts val="0"/>
              </a:spcBef>
              <a:spcAft>
                <a:spcPts val="0"/>
              </a:spcAft>
              <a:buClr>
                <a:schemeClr val="dk1"/>
              </a:buClr>
              <a:buSzPts val="1100"/>
              <a:buFont typeface="Arial"/>
              <a:buNone/>
            </a:pPr>
            <a:r>
              <a:rPr lang="en-US" sz="3200"/>
              <a:t>Please join the Padlet to view and share your implementation ideas.</a:t>
            </a:r>
            <a:endParaRPr sz="3200"/>
          </a:p>
          <a:p>
            <a:pPr indent="0" lvl="0" marL="0" rtl="0" algn="l">
              <a:spcBef>
                <a:spcPts val="1000"/>
              </a:spcBef>
              <a:spcAft>
                <a:spcPts val="0"/>
              </a:spcAft>
              <a:buNone/>
            </a:pPr>
            <a:r>
              <a:t/>
            </a:r>
            <a:endParaRPr/>
          </a:p>
        </p:txBody>
      </p:sp>
      <p:sp>
        <p:nvSpPr>
          <p:cNvPr id="523" name="Google Shape;523;p42"/>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Implementation</a:t>
            </a:r>
            <a:endParaRPr/>
          </a:p>
        </p:txBody>
      </p:sp>
      <p:sp>
        <p:nvSpPr>
          <p:cNvPr id="524" name="Google Shape;524;p42"/>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25" name="Google Shape;525;p42"/>
          <p:cNvPicPr preferRelativeResize="0"/>
          <p:nvPr/>
        </p:nvPicPr>
        <p:blipFill>
          <a:blip r:embed="rId3">
            <a:alphaModFix/>
          </a:blip>
          <a:stretch>
            <a:fillRect/>
          </a:stretch>
        </p:blipFill>
        <p:spPr>
          <a:xfrm>
            <a:off x="6559801" y="1476950"/>
            <a:ext cx="4794000" cy="4818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3"/>
          <p:cNvSpPr txBox="1"/>
          <p:nvPr>
            <p:ph idx="1" type="body"/>
          </p:nvPr>
        </p:nvSpPr>
        <p:spPr>
          <a:xfrm>
            <a:off x="283762" y="1669196"/>
            <a:ext cx="4757400" cy="4173900"/>
          </a:xfrm>
          <a:prstGeom prst="rect">
            <a:avLst/>
          </a:prstGeom>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sz="3200"/>
              <a:t>Visit the registration page on the TMEP portal.</a:t>
            </a:r>
            <a:endParaRPr sz="3200"/>
          </a:p>
        </p:txBody>
      </p:sp>
      <p:sp>
        <p:nvSpPr>
          <p:cNvPr id="532" name="Google Shape;532;p43"/>
          <p:cNvSpPr txBox="1"/>
          <p:nvPr>
            <p:ph type="title"/>
          </p:nvPr>
        </p:nvSpPr>
        <p:spPr>
          <a:xfrm>
            <a:off x="6334256" y="243950"/>
            <a:ext cx="5019600" cy="71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3C6EBE"/>
              </a:buClr>
              <a:buSzPts val="3600"/>
              <a:buFont typeface="Calibri"/>
              <a:buNone/>
            </a:pPr>
            <a:r>
              <a:rPr lang="en-US" sz="600"/>
              <a:t>Upcoming Events</a:t>
            </a:r>
            <a:endParaRPr sz="600"/>
          </a:p>
        </p:txBody>
      </p:sp>
      <p:sp>
        <p:nvSpPr>
          <p:cNvPr id="533" name="Google Shape;533;p43"/>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34" name="Google Shape;534;p43"/>
          <p:cNvPicPr preferRelativeResize="0"/>
          <p:nvPr/>
        </p:nvPicPr>
        <p:blipFill>
          <a:blip r:embed="rId3">
            <a:alphaModFix/>
          </a:blip>
          <a:stretch>
            <a:fillRect/>
          </a:stretch>
        </p:blipFill>
        <p:spPr>
          <a:xfrm>
            <a:off x="1013850" y="1273463"/>
            <a:ext cx="3297234" cy="3459671"/>
          </a:xfrm>
          <a:prstGeom prst="rect">
            <a:avLst/>
          </a:prstGeom>
          <a:noFill/>
          <a:ln>
            <a:noFill/>
          </a:ln>
        </p:spPr>
      </p:pic>
      <p:pic>
        <p:nvPicPr>
          <p:cNvPr id="535" name="Google Shape;535;p43"/>
          <p:cNvPicPr preferRelativeResize="0"/>
          <p:nvPr/>
        </p:nvPicPr>
        <p:blipFill>
          <a:blip r:embed="rId4">
            <a:alphaModFix/>
          </a:blip>
          <a:stretch>
            <a:fillRect/>
          </a:stretch>
        </p:blipFill>
        <p:spPr>
          <a:xfrm>
            <a:off x="5255450" y="243951"/>
            <a:ext cx="6656858" cy="559914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4"/>
          <p:cNvSpPr txBox="1"/>
          <p:nvPr>
            <p:ph idx="1" type="body"/>
          </p:nvPr>
        </p:nvSpPr>
        <p:spPr>
          <a:xfrm>
            <a:off x="288825" y="1402750"/>
            <a:ext cx="3835500" cy="3998700"/>
          </a:xfrm>
          <a:prstGeom prst="rect">
            <a:avLst/>
          </a:prstGeom>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sz="3200"/>
              <a:t>Register TODAY!</a:t>
            </a:r>
            <a:endParaRPr sz="3200"/>
          </a:p>
        </p:txBody>
      </p:sp>
      <p:sp>
        <p:nvSpPr>
          <p:cNvPr id="542" name="Google Shape;542;p44"/>
          <p:cNvSpPr txBox="1"/>
          <p:nvPr>
            <p:ph type="title"/>
          </p:nvPr>
        </p:nvSpPr>
        <p:spPr>
          <a:xfrm>
            <a:off x="8101933" y="243950"/>
            <a:ext cx="3252000" cy="710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3C6EBE"/>
              </a:buClr>
              <a:buSzPts val="3600"/>
              <a:buFont typeface="Calibri"/>
              <a:buNone/>
            </a:pPr>
            <a:r>
              <a:rPr lang="en-US" sz="600"/>
              <a:t>Upcoming Events</a:t>
            </a:r>
            <a:endParaRPr sz="600"/>
          </a:p>
        </p:txBody>
      </p:sp>
      <p:sp>
        <p:nvSpPr>
          <p:cNvPr id="543" name="Google Shape;543;p44"/>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44" name="Google Shape;544;p44"/>
          <p:cNvPicPr preferRelativeResize="0"/>
          <p:nvPr/>
        </p:nvPicPr>
        <p:blipFill>
          <a:blip r:embed="rId3">
            <a:alphaModFix/>
          </a:blip>
          <a:stretch>
            <a:fillRect/>
          </a:stretch>
        </p:blipFill>
        <p:spPr>
          <a:xfrm>
            <a:off x="4440700" y="243950"/>
            <a:ext cx="7496175" cy="5819775"/>
          </a:xfrm>
          <a:prstGeom prst="rect">
            <a:avLst/>
          </a:prstGeom>
          <a:noFill/>
          <a:ln>
            <a:noFill/>
          </a:ln>
          <a:effectLst>
            <a:outerShdw blurRad="57150" rotWithShape="0" algn="bl" dir="5400000" dist="19050">
              <a:srgbClr val="000000">
                <a:alpha val="50000"/>
              </a:srgbClr>
            </a:outerShdw>
          </a:effectLst>
        </p:spPr>
      </p:pic>
      <p:pic>
        <p:nvPicPr>
          <p:cNvPr id="545" name="Google Shape;545;p44"/>
          <p:cNvPicPr preferRelativeResize="0"/>
          <p:nvPr/>
        </p:nvPicPr>
        <p:blipFill>
          <a:blip r:embed="rId4">
            <a:alphaModFix/>
          </a:blip>
          <a:stretch>
            <a:fillRect/>
          </a:stretch>
        </p:blipFill>
        <p:spPr>
          <a:xfrm>
            <a:off x="692550" y="1629388"/>
            <a:ext cx="2990150" cy="3016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5"/>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Final Thoughts</a:t>
            </a:r>
            <a:endParaRPr/>
          </a:p>
        </p:txBody>
      </p:sp>
      <p:sp>
        <p:nvSpPr>
          <p:cNvPr id="552" name="Google Shape;552;p45"/>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53" name="Google Shape;553;p45"/>
          <p:cNvSpPr txBox="1"/>
          <p:nvPr>
            <p:ph idx="1" type="body"/>
          </p:nvPr>
        </p:nvSpPr>
        <p:spPr>
          <a:xfrm>
            <a:off x="3328950" y="2259423"/>
            <a:ext cx="5534100" cy="3924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Clr>
                <a:schemeClr val="dk1"/>
              </a:buClr>
              <a:buSzPts val="2800"/>
              <a:buFont typeface="Calibri"/>
              <a:buNone/>
            </a:pPr>
            <a:r>
              <a:rPr b="1" lang="en-US" sz="4000"/>
              <a:t>Lori Pevoto</a:t>
            </a:r>
            <a:endParaRPr b="1" sz="4000"/>
          </a:p>
          <a:p>
            <a:pPr indent="0" lvl="0" marL="0" rtl="0" algn="ctr">
              <a:spcBef>
                <a:spcPts val="1000"/>
              </a:spcBef>
              <a:spcAft>
                <a:spcPts val="0"/>
              </a:spcAft>
              <a:buClr>
                <a:schemeClr val="dk1"/>
              </a:buClr>
              <a:buSzPts val="2800"/>
              <a:buFont typeface="Calibri"/>
              <a:buNone/>
            </a:pPr>
            <a:r>
              <a:rPr lang="en-US"/>
              <a:t>Project Manager</a:t>
            </a:r>
            <a:endParaRPr/>
          </a:p>
          <a:p>
            <a:pPr indent="0" lvl="0" marL="0" rtl="0" algn="ctr">
              <a:spcBef>
                <a:spcPts val="1000"/>
              </a:spcBef>
              <a:spcAft>
                <a:spcPts val="0"/>
              </a:spcAft>
              <a:buClr>
                <a:schemeClr val="dk1"/>
              </a:buClr>
              <a:buSzPts val="2800"/>
              <a:buFont typeface="Calibri"/>
              <a:buNone/>
            </a:pPr>
            <a:r>
              <a:rPr lang="en-US" sz="2600"/>
              <a:t>Federal, State, and Local Initiatives </a:t>
            </a:r>
            <a:endParaRPr sz="2600"/>
          </a:p>
          <a:p>
            <a:pPr indent="0" lvl="0" marL="0" rtl="0" algn="ctr">
              <a:spcBef>
                <a:spcPts val="0"/>
              </a:spcBef>
              <a:spcAft>
                <a:spcPts val="0"/>
              </a:spcAft>
              <a:buClr>
                <a:schemeClr val="dk1"/>
              </a:buClr>
              <a:buSzPts val="2800"/>
              <a:buFont typeface="Calibri"/>
              <a:buNone/>
            </a:pPr>
            <a:r>
              <a:rPr lang="en-US" sz="2600"/>
              <a:t>Education Service Center, Region 20</a:t>
            </a:r>
            <a:endParaRPr sz="2600"/>
          </a:p>
          <a:p>
            <a:pPr indent="0" lvl="0" marL="0" rtl="0" algn="ctr">
              <a:spcBef>
                <a:spcPts val="1000"/>
              </a:spcBef>
              <a:spcAft>
                <a:spcPts val="0"/>
              </a:spcAft>
              <a:buClr>
                <a:schemeClr val="dk1"/>
              </a:buClr>
              <a:buSzPts val="2800"/>
              <a:buFont typeface="Calibri"/>
              <a:buNone/>
            </a:pPr>
            <a:r>
              <a:t/>
            </a:r>
            <a:endParaRPr/>
          </a:p>
          <a:p>
            <a:pPr indent="0" lvl="0" marL="0" rtl="0" algn="ctr">
              <a:spcBef>
                <a:spcPts val="1000"/>
              </a:spcBef>
              <a:spcAft>
                <a:spcPts val="0"/>
              </a:spcAft>
              <a:buClr>
                <a:schemeClr val="dk1"/>
              </a:buClr>
              <a:buSzPts val="2800"/>
              <a:buFont typeface="Calibri"/>
              <a:buNone/>
            </a:pPr>
            <a:r>
              <a:rPr lang="en-US" u="sng">
                <a:solidFill>
                  <a:schemeClr val="hlink"/>
                </a:solidFill>
                <a:hlinkClick r:id="rId3"/>
              </a:rPr>
              <a:t>TEA.MEPgrants@esc20.net</a:t>
            </a:r>
            <a:r>
              <a:rPr lang="en-US"/>
              <a:t> </a:t>
            </a:r>
            <a:endParaRPr/>
          </a:p>
        </p:txBody>
      </p:sp>
      <p:sp>
        <p:nvSpPr>
          <p:cNvPr id="554" name="Google Shape;554;p45"/>
          <p:cNvSpPr txBox="1"/>
          <p:nvPr/>
        </p:nvSpPr>
        <p:spPr>
          <a:xfrm>
            <a:off x="580950" y="1341025"/>
            <a:ext cx="110301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If you have any questions or need any support, please contact:</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0"/>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Rationale for the AIIMS Portal</a:t>
            </a:r>
            <a:endParaRPr/>
          </a:p>
        </p:txBody>
      </p:sp>
      <p:sp>
        <p:nvSpPr>
          <p:cNvPr id="318" name="Google Shape;318;p20"/>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9" name="Google Shape;319;p20"/>
          <p:cNvSpPr txBox="1"/>
          <p:nvPr>
            <p:ph idx="2" type="body"/>
          </p:nvPr>
        </p:nvSpPr>
        <p:spPr>
          <a:xfrm>
            <a:off x="518193" y="1620838"/>
            <a:ext cx="10546047" cy="4603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a:t>Migratory families, as well as LEA and ESC MEP staff, have communicated common observations: </a:t>
            </a:r>
            <a:endParaRPr/>
          </a:p>
          <a:p>
            <a:pPr indent="-406400" lvl="0" marL="457200" rtl="0" algn="l">
              <a:lnSpc>
                <a:spcPct val="90000"/>
              </a:lnSpc>
              <a:spcBef>
                <a:spcPts val="3000"/>
              </a:spcBef>
              <a:spcAft>
                <a:spcPts val="0"/>
              </a:spcAft>
              <a:buSzPts val="2800"/>
              <a:buChar char="●"/>
            </a:pPr>
            <a:r>
              <a:rPr lang="en-US"/>
              <a:t>Services provided and the manner in which the MEP interacts, connects, and </a:t>
            </a:r>
            <a:r>
              <a:rPr lang="en-US"/>
              <a:t>supports</a:t>
            </a:r>
            <a:r>
              <a:rPr lang="en-US"/>
              <a:t> migratory families may </a:t>
            </a:r>
            <a:r>
              <a:rPr lang="en-US"/>
              <a:t>vary</a:t>
            </a:r>
            <a:r>
              <a:rPr lang="en-US"/>
              <a:t> greatly from district to district.</a:t>
            </a:r>
            <a:endParaRPr/>
          </a:p>
        </p:txBody>
      </p:sp>
      <p:sp>
        <p:nvSpPr>
          <p:cNvPr id="320" name="Google Shape;320;p20"/>
          <p:cNvSpPr txBox="1"/>
          <p:nvPr/>
        </p:nvSpPr>
        <p:spPr>
          <a:xfrm>
            <a:off x="3047036" y="3247227"/>
            <a:ext cx="60940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Rationale for the AIIMS Portal</a:t>
            </a:r>
            <a:endParaRPr/>
          </a:p>
        </p:txBody>
      </p:sp>
      <p:sp>
        <p:nvSpPr>
          <p:cNvPr id="327" name="Google Shape;327;p21"/>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21"/>
          <p:cNvSpPr txBox="1"/>
          <p:nvPr>
            <p:ph idx="2" type="body"/>
          </p:nvPr>
        </p:nvSpPr>
        <p:spPr>
          <a:xfrm>
            <a:off x="518193" y="1620838"/>
            <a:ext cx="10546047" cy="46037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Calibri"/>
              <a:buNone/>
            </a:pPr>
            <a:r>
              <a:rPr lang="en-US"/>
              <a:t>TEA considered:</a:t>
            </a:r>
            <a:endParaRPr/>
          </a:p>
          <a:p>
            <a:pPr indent="-406400" lvl="0" marL="457200" rtl="0" algn="l">
              <a:lnSpc>
                <a:spcPct val="100000"/>
              </a:lnSpc>
              <a:spcBef>
                <a:spcPts val="1000"/>
              </a:spcBef>
              <a:spcAft>
                <a:spcPts val="0"/>
              </a:spcAft>
              <a:buSzPts val="2800"/>
              <a:buChar char="●"/>
            </a:pPr>
            <a:r>
              <a:rPr lang="en-US"/>
              <a:t>Why?</a:t>
            </a:r>
            <a:endParaRPr/>
          </a:p>
          <a:p>
            <a:pPr indent="-406400" lvl="0" marL="457200" rtl="0" algn="l">
              <a:lnSpc>
                <a:spcPct val="90000"/>
              </a:lnSpc>
              <a:spcBef>
                <a:spcPts val="500"/>
              </a:spcBef>
              <a:spcAft>
                <a:spcPts val="0"/>
              </a:spcAft>
              <a:buSzPts val="2800"/>
              <a:buChar char="●"/>
            </a:pPr>
            <a:r>
              <a:rPr lang="en-US"/>
              <a:t>What could be done to better align these services and interactions?</a:t>
            </a:r>
            <a:endParaRPr/>
          </a:p>
          <a:p>
            <a:pPr indent="0" lvl="0" marL="0" rtl="0" algn="l">
              <a:lnSpc>
                <a:spcPct val="90000"/>
              </a:lnSpc>
              <a:spcBef>
                <a:spcPts val="0"/>
              </a:spcBef>
              <a:spcAft>
                <a:spcPts val="0"/>
              </a:spcAft>
              <a:buClr>
                <a:schemeClr val="dk1"/>
              </a:buClr>
              <a:buSzPts val="2800"/>
              <a:buFont typeface="Calibri"/>
              <a:buNone/>
            </a:pPr>
            <a:r>
              <a:t/>
            </a:r>
            <a:endParaRPr/>
          </a:p>
          <a:p>
            <a:pPr indent="0" lvl="0" marL="0" rtl="0" algn="l">
              <a:lnSpc>
                <a:spcPct val="90000"/>
              </a:lnSpc>
              <a:spcBef>
                <a:spcPts val="0"/>
              </a:spcBef>
              <a:spcAft>
                <a:spcPts val="0"/>
              </a:spcAft>
              <a:buClr>
                <a:schemeClr val="dk1"/>
              </a:buClr>
              <a:buSzPts val="2800"/>
              <a:buFont typeface="Calibri"/>
              <a:buNone/>
            </a:pPr>
            <a:r>
              <a:rPr lang="en-US"/>
              <a:t>The TEA recognized that MEP staff have not had access to standardized, consistent procedures and processes in writing and available in one location.</a:t>
            </a:r>
            <a:endParaRPr/>
          </a:p>
          <a:p>
            <a:pPr indent="0" lvl="0" marL="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Font typeface="Calibri"/>
              <a:buNone/>
            </a:pPr>
            <a:r>
              <a:t/>
            </a:r>
            <a:endParaRPr/>
          </a:p>
        </p:txBody>
      </p:sp>
      <p:sp>
        <p:nvSpPr>
          <p:cNvPr id="329" name="Google Shape;329;p21"/>
          <p:cNvSpPr txBox="1"/>
          <p:nvPr/>
        </p:nvSpPr>
        <p:spPr>
          <a:xfrm>
            <a:off x="3047036" y="3247227"/>
            <a:ext cx="60940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Rationale for the AIIMS Portal</a:t>
            </a:r>
            <a:endParaRPr/>
          </a:p>
        </p:txBody>
      </p:sp>
      <p:sp>
        <p:nvSpPr>
          <p:cNvPr id="336" name="Google Shape;336;p22"/>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7" name="Google Shape;337;p22"/>
          <p:cNvSpPr txBox="1"/>
          <p:nvPr>
            <p:ph idx="2" type="body"/>
          </p:nvPr>
        </p:nvSpPr>
        <p:spPr>
          <a:xfrm>
            <a:off x="518193" y="1620838"/>
            <a:ext cx="10546047" cy="4603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a:t>Develop an online resource portal to</a:t>
            </a:r>
            <a:endParaRPr/>
          </a:p>
          <a:p>
            <a:pPr indent="-457200" lvl="0" marL="457200" rtl="0" algn="l">
              <a:lnSpc>
                <a:spcPct val="90000"/>
              </a:lnSpc>
              <a:spcBef>
                <a:spcPts val="1000"/>
              </a:spcBef>
              <a:spcAft>
                <a:spcPts val="0"/>
              </a:spcAft>
              <a:buClr>
                <a:schemeClr val="dk1"/>
              </a:buClr>
              <a:buSzPts val="2800"/>
              <a:buFont typeface="Arial"/>
              <a:buChar char="•"/>
            </a:pPr>
            <a:r>
              <a:rPr lang="en-US"/>
              <a:t>Provide clear, concise procedures and processes to support MEP staff and migratory families </a:t>
            </a:r>
            <a:endParaRPr/>
          </a:p>
          <a:p>
            <a:pPr indent="-457200" lvl="0" marL="457200" rtl="0" algn="l">
              <a:lnSpc>
                <a:spcPct val="90000"/>
              </a:lnSpc>
              <a:spcBef>
                <a:spcPts val="1000"/>
              </a:spcBef>
              <a:spcAft>
                <a:spcPts val="0"/>
              </a:spcAft>
              <a:buClr>
                <a:schemeClr val="dk1"/>
              </a:buClr>
              <a:buSzPts val="2800"/>
              <a:buFont typeface="Arial"/>
              <a:buChar char="•"/>
            </a:pPr>
            <a:r>
              <a:rPr lang="en-US"/>
              <a:t>Help ensure all students enrolled in the Texas MEP have consistent inter- and intrastate support to ensure educational continuity and to successfully transition to postsecondary education, military, and/or career.</a:t>
            </a:r>
            <a:endParaRPr/>
          </a:p>
          <a:p>
            <a:pPr indent="-457200" lvl="0" marL="457200" rtl="0" algn="l">
              <a:lnSpc>
                <a:spcPct val="90000"/>
              </a:lnSpc>
              <a:spcBef>
                <a:spcPts val="1000"/>
              </a:spcBef>
              <a:spcAft>
                <a:spcPts val="0"/>
              </a:spcAft>
              <a:buSzPts val="2800"/>
              <a:buFont typeface="Arial"/>
              <a:buChar char="•"/>
            </a:pPr>
            <a:r>
              <a:rPr lang="en-US"/>
              <a:t>Provide support for non-MEP staff who also support migratory students (counselors, administrators, etc.)</a:t>
            </a:r>
            <a:endParaRPr/>
          </a:p>
          <a:p>
            <a:pPr indent="0" lvl="0" marL="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Font typeface="Calibri"/>
              <a:buNone/>
            </a:pPr>
            <a:r>
              <a:t/>
            </a:r>
            <a:endParaRPr/>
          </a:p>
        </p:txBody>
      </p:sp>
      <p:sp>
        <p:nvSpPr>
          <p:cNvPr id="338" name="Google Shape;338;p22"/>
          <p:cNvSpPr txBox="1"/>
          <p:nvPr/>
        </p:nvSpPr>
        <p:spPr>
          <a:xfrm>
            <a:off x="3047036" y="3247227"/>
            <a:ext cx="60940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txBox="1"/>
          <p:nvPr>
            <p:ph type="title"/>
          </p:nvPr>
        </p:nvSpPr>
        <p:spPr>
          <a:xfrm>
            <a:off x="1755912" y="243951"/>
            <a:ext cx="9597900" cy="71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Content Development</a:t>
            </a:r>
            <a:endParaRPr/>
          </a:p>
        </p:txBody>
      </p:sp>
      <p:sp>
        <p:nvSpPr>
          <p:cNvPr id="345" name="Google Shape;345;p23"/>
          <p:cNvSpPr txBox="1"/>
          <p:nvPr>
            <p:ph idx="12" type="sldNum"/>
          </p:nvPr>
        </p:nvSpPr>
        <p:spPr>
          <a:xfrm>
            <a:off x="8610600" y="6529137"/>
            <a:ext cx="2743200" cy="1923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6" name="Google Shape;346;p23"/>
          <p:cNvPicPr preferRelativeResize="0"/>
          <p:nvPr/>
        </p:nvPicPr>
        <p:blipFill rotWithShape="1">
          <a:blip r:embed="rId3">
            <a:alphaModFix/>
          </a:blip>
          <a:srcRect b="1467" l="0" r="0" t="1969"/>
          <a:stretch/>
        </p:blipFill>
        <p:spPr>
          <a:xfrm>
            <a:off x="2520700" y="1290125"/>
            <a:ext cx="7150625" cy="5160475"/>
          </a:xfrm>
          <a:prstGeom prst="rect">
            <a:avLst/>
          </a:prstGeom>
          <a:noFill/>
          <a:ln>
            <a:noFill/>
          </a:ln>
        </p:spPr>
      </p:pic>
      <p:sp>
        <p:nvSpPr>
          <p:cNvPr id="347" name="Google Shape;347;p23"/>
          <p:cNvSpPr txBox="1"/>
          <p:nvPr/>
        </p:nvSpPr>
        <p:spPr>
          <a:xfrm rot="-3109481">
            <a:off x="3751579" y="2444344"/>
            <a:ext cx="1867265" cy="40018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chemeClr val="lt1"/>
                </a:solidFill>
                <a:latin typeface="Calibri"/>
                <a:ea typeface="Calibri"/>
                <a:cs typeface="Calibri"/>
                <a:sym typeface="Calibri"/>
              </a:rPr>
              <a:t>Pilot LEAs</a:t>
            </a:r>
            <a:endParaRPr b="1" sz="3000">
              <a:solidFill>
                <a:schemeClr val="lt1"/>
              </a:solidFill>
              <a:latin typeface="Open Sans"/>
              <a:ea typeface="Open Sans"/>
              <a:cs typeface="Open Sans"/>
              <a:sym typeface="Open Sans"/>
            </a:endParaRPr>
          </a:p>
        </p:txBody>
      </p:sp>
      <p:sp>
        <p:nvSpPr>
          <p:cNvPr id="348" name="Google Shape;348;p23"/>
          <p:cNvSpPr txBox="1"/>
          <p:nvPr/>
        </p:nvSpPr>
        <p:spPr>
          <a:xfrm rot="3069371">
            <a:off x="7020507" y="2444306"/>
            <a:ext cx="1867348" cy="40021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ESC MEP Staff</a:t>
            </a:r>
            <a:endParaRPr b="1" sz="3000">
              <a:solidFill>
                <a:schemeClr val="lt1"/>
              </a:solidFill>
              <a:latin typeface="Open Sans"/>
              <a:ea typeface="Open Sans"/>
              <a:cs typeface="Open Sans"/>
              <a:sym typeface="Open Sans"/>
            </a:endParaRPr>
          </a:p>
        </p:txBody>
      </p:sp>
      <p:sp>
        <p:nvSpPr>
          <p:cNvPr id="349" name="Google Shape;349;p23"/>
          <p:cNvSpPr txBox="1"/>
          <p:nvPr/>
        </p:nvSpPr>
        <p:spPr>
          <a:xfrm rot="1105">
            <a:off x="5162409" y="5188695"/>
            <a:ext cx="1867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TEA MEP Team</a:t>
            </a:r>
            <a:endParaRPr b="1" sz="3000">
              <a:solidFill>
                <a:schemeClr val="lt1"/>
              </a:solidFill>
              <a:latin typeface="Open Sans"/>
              <a:ea typeface="Open Sans"/>
              <a:cs typeface="Open Sans"/>
              <a:sym typeface="Open Sans"/>
            </a:endParaRPr>
          </a:p>
        </p:txBody>
      </p:sp>
      <p:pic>
        <p:nvPicPr>
          <p:cNvPr id="350" name="Google Shape;350;p23"/>
          <p:cNvPicPr preferRelativeResize="0"/>
          <p:nvPr/>
        </p:nvPicPr>
        <p:blipFill>
          <a:blip r:embed="rId4">
            <a:alphaModFix/>
          </a:blip>
          <a:stretch>
            <a:fillRect/>
          </a:stretch>
        </p:blipFill>
        <p:spPr>
          <a:xfrm>
            <a:off x="4983437" y="3534550"/>
            <a:ext cx="2327000" cy="6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4"/>
          <p:cNvSpPr txBox="1"/>
          <p:nvPr>
            <p:ph type="title"/>
          </p:nvPr>
        </p:nvSpPr>
        <p:spPr>
          <a:xfrm>
            <a:off x="1755912" y="243951"/>
            <a:ext cx="9597900" cy="710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Accessing the AIIMS Content</a:t>
            </a:r>
            <a:endParaRPr/>
          </a:p>
        </p:txBody>
      </p:sp>
      <p:sp>
        <p:nvSpPr>
          <p:cNvPr id="357" name="Google Shape;357;p24"/>
          <p:cNvSpPr txBox="1"/>
          <p:nvPr>
            <p:ph idx="12" type="sldNum"/>
          </p:nvPr>
        </p:nvSpPr>
        <p:spPr>
          <a:xfrm>
            <a:off x="8610600" y="6529137"/>
            <a:ext cx="2743200" cy="19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358" name="Google Shape;358;p24"/>
          <p:cNvGrpSpPr/>
          <p:nvPr/>
        </p:nvGrpSpPr>
        <p:grpSpPr>
          <a:xfrm>
            <a:off x="2524650" y="1371900"/>
            <a:ext cx="7142701" cy="5077474"/>
            <a:chOff x="2524650" y="1371900"/>
            <a:chExt cx="7142701" cy="5077474"/>
          </a:xfrm>
        </p:grpSpPr>
        <p:pic>
          <p:nvPicPr>
            <p:cNvPr id="359" name="Google Shape;359;p24"/>
            <p:cNvPicPr preferRelativeResize="0"/>
            <p:nvPr/>
          </p:nvPicPr>
          <p:blipFill>
            <a:blip r:embed="rId3">
              <a:alphaModFix/>
            </a:blip>
            <a:stretch>
              <a:fillRect/>
            </a:stretch>
          </p:blipFill>
          <p:spPr>
            <a:xfrm>
              <a:off x="2524650" y="1371900"/>
              <a:ext cx="7142701" cy="5077474"/>
            </a:xfrm>
            <a:prstGeom prst="rect">
              <a:avLst/>
            </a:prstGeom>
            <a:noFill/>
            <a:ln>
              <a:noFill/>
            </a:ln>
            <a:effectLst>
              <a:outerShdw blurRad="57150" rotWithShape="0" algn="bl" dir="5400000" dist="19050">
                <a:srgbClr val="000000">
                  <a:alpha val="50000"/>
                </a:srgbClr>
              </a:outerShdw>
            </a:effectLst>
          </p:spPr>
        </p:pic>
        <p:sp>
          <p:nvSpPr>
            <p:cNvPr id="360" name="Google Shape;360;p24"/>
            <p:cNvSpPr/>
            <p:nvPr/>
          </p:nvSpPr>
          <p:spPr>
            <a:xfrm>
              <a:off x="7286825" y="1388925"/>
              <a:ext cx="1974600" cy="147000"/>
            </a:xfrm>
            <a:prstGeom prst="rect">
              <a:avLst/>
            </a:prstGeom>
            <a:solidFill>
              <a:srgbClr val="275C33"/>
            </a:solidFill>
            <a:ln cap="flat" cmpd="sng" w="9525">
              <a:solidFill>
                <a:srgbClr val="275C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25"/>
          <p:cNvGrpSpPr/>
          <p:nvPr/>
        </p:nvGrpSpPr>
        <p:grpSpPr>
          <a:xfrm>
            <a:off x="2524650" y="1371900"/>
            <a:ext cx="7142701" cy="5077474"/>
            <a:chOff x="2524650" y="1371900"/>
            <a:chExt cx="7142701" cy="5077474"/>
          </a:xfrm>
        </p:grpSpPr>
        <p:pic>
          <p:nvPicPr>
            <p:cNvPr id="367" name="Google Shape;367;p25"/>
            <p:cNvPicPr preferRelativeResize="0"/>
            <p:nvPr/>
          </p:nvPicPr>
          <p:blipFill>
            <a:blip r:embed="rId3">
              <a:alphaModFix/>
            </a:blip>
            <a:stretch>
              <a:fillRect/>
            </a:stretch>
          </p:blipFill>
          <p:spPr>
            <a:xfrm>
              <a:off x="2524650" y="1371900"/>
              <a:ext cx="7142701" cy="5077474"/>
            </a:xfrm>
            <a:prstGeom prst="rect">
              <a:avLst/>
            </a:prstGeom>
            <a:noFill/>
            <a:ln>
              <a:noFill/>
            </a:ln>
            <a:effectLst>
              <a:outerShdw blurRad="57150" rotWithShape="0" algn="bl" dir="5400000" dist="19050">
                <a:srgbClr val="000000">
                  <a:alpha val="50000"/>
                </a:srgbClr>
              </a:outerShdw>
            </a:effectLst>
          </p:spPr>
        </p:pic>
        <p:sp>
          <p:nvSpPr>
            <p:cNvPr id="368" name="Google Shape;368;p25"/>
            <p:cNvSpPr/>
            <p:nvPr/>
          </p:nvSpPr>
          <p:spPr>
            <a:xfrm>
              <a:off x="7286825" y="1388925"/>
              <a:ext cx="1974600" cy="147000"/>
            </a:xfrm>
            <a:prstGeom prst="rect">
              <a:avLst/>
            </a:prstGeom>
            <a:solidFill>
              <a:srgbClr val="275C33"/>
            </a:solidFill>
            <a:ln cap="flat" cmpd="sng" w="9525">
              <a:solidFill>
                <a:srgbClr val="275C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25"/>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Accessing the AIIMS Content</a:t>
            </a:r>
            <a:endParaRPr/>
          </a:p>
        </p:txBody>
      </p:sp>
      <p:sp>
        <p:nvSpPr>
          <p:cNvPr id="370" name="Google Shape;370;p25"/>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1" name="Google Shape;371;p25"/>
          <p:cNvSpPr/>
          <p:nvPr/>
        </p:nvSpPr>
        <p:spPr>
          <a:xfrm>
            <a:off x="5975950" y="2976950"/>
            <a:ext cx="3153300" cy="2094900"/>
          </a:xfrm>
          <a:prstGeom prst="rect">
            <a:avLst/>
          </a:prstGeom>
          <a:noFill/>
          <a:ln cap="flat" cmpd="sng" w="1143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26"/>
          <p:cNvPicPr preferRelativeResize="0"/>
          <p:nvPr/>
        </p:nvPicPr>
        <p:blipFill>
          <a:blip r:embed="rId3">
            <a:alphaModFix/>
          </a:blip>
          <a:stretch>
            <a:fillRect/>
          </a:stretch>
        </p:blipFill>
        <p:spPr>
          <a:xfrm>
            <a:off x="622450" y="1780585"/>
            <a:ext cx="10947100" cy="3484325"/>
          </a:xfrm>
          <a:prstGeom prst="rect">
            <a:avLst/>
          </a:prstGeom>
          <a:noFill/>
          <a:ln>
            <a:noFill/>
          </a:ln>
        </p:spPr>
      </p:pic>
      <p:sp>
        <p:nvSpPr>
          <p:cNvPr id="378" name="Google Shape;378;p26"/>
          <p:cNvSpPr txBox="1"/>
          <p:nvPr>
            <p:ph type="title"/>
          </p:nvPr>
        </p:nvSpPr>
        <p:spPr>
          <a:xfrm>
            <a:off x="1755912" y="243951"/>
            <a:ext cx="9597887" cy="7102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C6EBE"/>
              </a:buClr>
              <a:buSzPts val="3600"/>
              <a:buFont typeface="Calibri"/>
              <a:buNone/>
            </a:pPr>
            <a:r>
              <a:rPr lang="en-US"/>
              <a:t>Accessing the AIIMS Content</a:t>
            </a:r>
            <a:endParaRPr/>
          </a:p>
        </p:txBody>
      </p:sp>
      <p:sp>
        <p:nvSpPr>
          <p:cNvPr id="379" name="Google Shape;379;p26"/>
          <p:cNvSpPr txBox="1"/>
          <p:nvPr>
            <p:ph idx="12" type="sldNum"/>
          </p:nvPr>
        </p:nvSpPr>
        <p:spPr>
          <a:xfrm>
            <a:off x="8610600" y="6529137"/>
            <a:ext cx="2743200" cy="19233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p26"/>
          <p:cNvSpPr/>
          <p:nvPr/>
        </p:nvSpPr>
        <p:spPr>
          <a:xfrm>
            <a:off x="4359550" y="2783350"/>
            <a:ext cx="3402300" cy="1220400"/>
          </a:xfrm>
          <a:prstGeom prst="rect">
            <a:avLst/>
          </a:prstGeom>
          <a:noFill/>
          <a:ln cap="flat" cmpd="sng" w="1111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 Main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