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851" r:id="rId2"/>
  </p:sldMasterIdLst>
  <p:notesMasterIdLst>
    <p:notesMasterId r:id="rId43"/>
  </p:notesMasterIdLst>
  <p:handoutMasterIdLst>
    <p:handoutMasterId r:id="rId44"/>
  </p:handoutMasterIdLst>
  <p:sldIdLst>
    <p:sldId id="256" r:id="rId3"/>
    <p:sldId id="270" r:id="rId4"/>
    <p:sldId id="311" r:id="rId5"/>
    <p:sldId id="289" r:id="rId6"/>
    <p:sldId id="312" r:id="rId7"/>
    <p:sldId id="266" r:id="rId8"/>
    <p:sldId id="273" r:id="rId9"/>
    <p:sldId id="316" r:id="rId10"/>
    <p:sldId id="290" r:id="rId11"/>
    <p:sldId id="306" r:id="rId12"/>
    <p:sldId id="259" r:id="rId13"/>
    <p:sldId id="317" r:id="rId14"/>
    <p:sldId id="294" r:id="rId15"/>
    <p:sldId id="309" r:id="rId16"/>
    <p:sldId id="277" r:id="rId17"/>
    <p:sldId id="314" r:id="rId18"/>
    <p:sldId id="293" r:id="rId19"/>
    <p:sldId id="310" r:id="rId20"/>
    <p:sldId id="283" r:id="rId21"/>
    <p:sldId id="296" r:id="rId22"/>
    <p:sldId id="318" r:id="rId23"/>
    <p:sldId id="298" r:id="rId24"/>
    <p:sldId id="267" r:id="rId25"/>
    <p:sldId id="324" r:id="rId26"/>
    <p:sldId id="319" r:id="rId27"/>
    <p:sldId id="315" r:id="rId28"/>
    <p:sldId id="281" r:id="rId29"/>
    <p:sldId id="300" r:id="rId30"/>
    <p:sldId id="325" r:id="rId31"/>
    <p:sldId id="299" r:id="rId32"/>
    <p:sldId id="327" r:id="rId33"/>
    <p:sldId id="268" r:id="rId34"/>
    <p:sldId id="320" r:id="rId35"/>
    <p:sldId id="295" r:id="rId36"/>
    <p:sldId id="321" r:id="rId37"/>
    <p:sldId id="322" r:id="rId38"/>
    <p:sldId id="323" r:id="rId39"/>
    <p:sldId id="302" r:id="rId40"/>
    <p:sldId id="326" r:id="rId41"/>
    <p:sldId id="30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62813" autoAdjust="0"/>
  </p:normalViewPr>
  <p:slideViewPr>
    <p:cSldViewPr snapToGrid="0">
      <p:cViewPr varScale="1">
        <p:scale>
          <a:sx n="67" d="100"/>
          <a:sy n="67" d="100"/>
        </p:scale>
        <p:origin x="1356" y="60"/>
      </p:cViewPr>
      <p:guideLst>
        <p:guide orient="horz" pos="2160"/>
        <p:guide pos="3840"/>
      </p:guideLst>
    </p:cSldViewPr>
  </p:slideViewPr>
  <p:notesTextViewPr>
    <p:cViewPr>
      <p:scale>
        <a:sx n="150" d="100"/>
        <a:sy n="150" d="100"/>
      </p:scale>
      <p:origin x="0" y="0"/>
    </p:cViewPr>
  </p:notesTextViewPr>
  <p:notesViewPr>
    <p:cSldViewPr snapToGrid="0">
      <p:cViewPr varScale="1">
        <p:scale>
          <a:sx n="83" d="100"/>
          <a:sy n="83" d="100"/>
        </p:scale>
        <p:origin x="22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71268B-8AC2-4239-8FAF-7C144C210720}" type="datetimeFigureOut">
              <a:rPr lang="en-US"/>
              <a:t>11/5/2018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AD8362-6D63-40AC-BAA9-90C3AE6D5875}" type="datetimeFigureOut">
              <a:rPr lang="en-US"/>
              <a:t>11/5/2018</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a:t>
            </a:fld>
            <a:endParaRPr lang="en-US"/>
          </a:p>
        </p:txBody>
      </p:sp>
    </p:spTree>
    <p:extLst>
      <p:ext uri="{BB962C8B-B14F-4D97-AF65-F5344CB8AC3E}">
        <p14:creationId xmlns:p14="http://schemas.microsoft.com/office/powerpoint/2010/main" val="275404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they need to come back to win door prizes and</a:t>
            </a:r>
            <a:r>
              <a:rPr lang="en-US" baseline="0" dirty="0" smtClean="0"/>
              <a:t> that are going to have some great activities for them.  Assure them that we are available for questions at anytime.</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dirty="0"/>
          </a:p>
        </p:txBody>
      </p:sp>
    </p:spTree>
    <p:extLst>
      <p:ext uri="{BB962C8B-B14F-4D97-AF65-F5344CB8AC3E}">
        <p14:creationId xmlns:p14="http://schemas.microsoft.com/office/powerpoint/2010/main" val="63176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smtClean="0"/>
          </a:p>
          <a:p>
            <a:pPr marL="0" indent="0">
              <a:buNone/>
            </a:pPr>
            <a:r>
              <a:rPr lang="en-US" baseline="0" smtClean="0">
                <a:solidFill>
                  <a:srgbClr val="FF0000"/>
                </a:solidFill>
              </a:rPr>
              <a:t>Enrollments – When training the users about enrollments on NGS the ESC needs to cover all aspects of enrollments such as:</a:t>
            </a:r>
          </a:p>
          <a:p>
            <a:pPr marL="1630604" lvl="3" indent="-232943">
              <a:buFont typeface="+mj-lt"/>
              <a:buAutoNum type="arabicPeriod"/>
            </a:pPr>
            <a:r>
              <a:rPr lang="en-US" baseline="0" smtClean="0">
                <a:solidFill>
                  <a:srgbClr val="FF0000"/>
                </a:solidFill>
              </a:rPr>
              <a:t>Individual Enrollment</a:t>
            </a:r>
          </a:p>
          <a:p>
            <a:pPr marL="1630604" lvl="3" indent="-232943">
              <a:buFont typeface="+mj-lt"/>
              <a:buAutoNum type="arabicPeriod"/>
            </a:pPr>
            <a:r>
              <a:rPr lang="en-US" baseline="0" smtClean="0">
                <a:solidFill>
                  <a:srgbClr val="FF0000"/>
                </a:solidFill>
              </a:rPr>
              <a:t>Multiple Enrollment</a:t>
            </a:r>
          </a:p>
          <a:p>
            <a:pPr marL="1630604" lvl="3" indent="-232943">
              <a:buFont typeface="+mj-lt"/>
              <a:buAutoNum type="arabicPeriod"/>
            </a:pPr>
            <a:r>
              <a:rPr lang="en-US" baseline="0" smtClean="0">
                <a:solidFill>
                  <a:srgbClr val="FF0000"/>
                </a:solidFill>
              </a:rPr>
              <a:t>Family Enrollment</a:t>
            </a:r>
          </a:p>
          <a:p>
            <a:pPr marL="232943" indent="-232943">
              <a:buFont typeface="+mj-lt"/>
              <a:buAutoNum type="alphaUcPeriod"/>
            </a:pPr>
            <a:endParaRPr lang="en-US" baseline="0" smtClean="0">
              <a:solidFill>
                <a:srgbClr val="FF0000"/>
              </a:solidFill>
            </a:endParaRPr>
          </a:p>
          <a:p>
            <a:pPr marL="0" indent="0">
              <a:buFont typeface="+mj-lt"/>
              <a:buNone/>
            </a:pPr>
            <a:r>
              <a:rPr lang="en-US" baseline="0" smtClean="0">
                <a:solidFill>
                  <a:srgbClr val="FF0000"/>
                </a:solidFill>
              </a:rPr>
              <a:t>Withdrawals – Talk about the multiple withdrawal feature on NGS and the importance of early withdrawals, engage the participants by asking them “Why is it important to take care of early withdrawals right away?”  and what needs to be done for those students who are withdrawing and leaving early? </a:t>
            </a:r>
          </a:p>
          <a:p>
            <a:pPr marL="0" indent="0">
              <a:buFont typeface="+mj-lt"/>
              <a:buNone/>
            </a:pPr>
            <a:r>
              <a:rPr lang="en-US" baseline="0" smtClean="0">
                <a:solidFill>
                  <a:srgbClr val="FF0000"/>
                </a:solidFill>
              </a:rPr>
              <a:t>(give a door prize to the person who answers these two questions correctly)</a:t>
            </a:r>
          </a:p>
          <a:p>
            <a:pPr marL="0" indent="0">
              <a:buFont typeface="+mj-lt"/>
              <a:buNone/>
            </a:pPr>
            <a:endParaRPr lang="en-US" baseline="0" smtClean="0">
              <a:solidFill>
                <a:srgbClr val="FF0000"/>
              </a:solidFill>
            </a:endParaRPr>
          </a:p>
          <a:p>
            <a:pPr marL="0" indent="0">
              <a:buFont typeface="+mj-lt"/>
              <a:buNone/>
            </a:pPr>
            <a:r>
              <a:rPr lang="en-US" baseline="0" smtClean="0"/>
              <a:t>MSIX Consolidated Student Record – Review with your LEA’s how to produce this record on MSIX and also go over the MDE’s that DESs should be able to spot check to ensure that the data is accurate.  Ask your LEAs to become familiar with the record for future reference.  LEA’s also need to be sharing this record with parents, students and any personnel who serves MEP students. </a:t>
            </a:r>
          </a:p>
          <a:p>
            <a:pPr marL="0" indent="0">
              <a:buFont typeface="+mj-lt"/>
              <a:buNone/>
            </a:pPr>
            <a:endParaRPr lang="en-US" baseline="0" smtClean="0">
              <a:solidFill>
                <a:srgbClr val="FF0000"/>
              </a:solidFill>
            </a:endParaRPr>
          </a:p>
          <a:p>
            <a:pPr marL="0" indent="0">
              <a:buFont typeface="+mj-lt"/>
              <a:buNone/>
            </a:pPr>
            <a:r>
              <a:rPr lang="en-US" baseline="0" smtClean="0">
                <a:solidFill>
                  <a:srgbClr val="FF0000"/>
                </a:solidFill>
              </a:rPr>
              <a:t>MSIX move notifications – The ESC should be encouraging the LEA’s to use this feature on MSIX whenever one of their migrant students is withdrawing early or when the DES or recruiter finds out that a migrant family is leaving the area.  Families usually return to the last place of employment within Texas or in another state.    </a:t>
            </a:r>
          </a:p>
          <a:p>
            <a:pPr marL="232943" indent="-232943">
              <a:buFont typeface="+mj-lt"/>
              <a:buAutoNum type="alphaUcPeriod"/>
            </a:pPr>
            <a:endParaRPr lang="en-US" baseline="0" smtClean="0">
              <a:solidFill>
                <a:srgbClr val="FF0000"/>
              </a:solidFill>
            </a:endParaRPr>
          </a:p>
          <a:p>
            <a:pPr marL="0" indent="0">
              <a:buFont typeface="+mj-lt"/>
              <a:buNone/>
            </a:pPr>
            <a:r>
              <a:rPr lang="en-US" baseline="0" smtClean="0">
                <a:solidFill>
                  <a:srgbClr val="FF0000"/>
                </a:solidFill>
              </a:rPr>
              <a:t>Data Requests can be submitted when needed to find out more information for a student. (e.g.. Grades, Health information..)  If necessary a copy of the last COE can be requested as long as you make sure not to send any personal identifiable information (PII).  </a:t>
            </a:r>
          </a:p>
          <a:p>
            <a:pPr marL="232943" indent="-232943">
              <a:buFont typeface="+mj-lt"/>
              <a:buAutoNum type="alphaUcPeriod"/>
            </a:pPr>
            <a:endParaRPr lang="en-US" baseline="0" dirty="0" smtClean="0"/>
          </a:p>
          <a:p>
            <a:pPr marL="931774" lvl="2"/>
            <a:endParaRPr lang="en-US" baseline="0" dirty="0" smtClean="0"/>
          </a:p>
        </p:txBody>
      </p:sp>
      <p:sp>
        <p:nvSpPr>
          <p:cNvPr id="4" name="Slide Number Placeholder 3"/>
          <p:cNvSpPr>
            <a:spLocks noGrp="1"/>
          </p:cNvSpPr>
          <p:nvPr>
            <p:ph type="sldNum" sz="quarter" idx="10"/>
          </p:nvPr>
        </p:nvSpPr>
        <p:spPr/>
        <p:txBody>
          <a:bodyPr/>
          <a:lstStyle/>
          <a:p>
            <a:fld id="{C6539446-6953-447E-A4E3-E7CFBF870046}" type="slidenum">
              <a:rPr lang="en-US" smtClean="0"/>
              <a:t>11</a:t>
            </a:fld>
            <a:endParaRPr lang="en-US"/>
          </a:p>
        </p:txBody>
      </p:sp>
    </p:spTree>
    <p:extLst>
      <p:ext uri="{BB962C8B-B14F-4D97-AF65-F5344CB8AC3E}">
        <p14:creationId xmlns:p14="http://schemas.microsoft.com/office/powerpoint/2010/main" val="365798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Unique</a:t>
            </a:r>
            <a:r>
              <a:rPr lang="en-US" baseline="0" dirty="0" smtClean="0"/>
              <a:t> Count allows a user to verify that the enrollment was captured and to also ensure the enrollment type is correct.  Users should do this at least when there are new enrollments.     </a:t>
            </a:r>
          </a:p>
          <a:p>
            <a:endParaRPr lang="en-US" baseline="0" dirty="0" smtClean="0"/>
          </a:p>
          <a:p>
            <a:pPr marL="0" indent="0">
              <a:buNone/>
            </a:pPr>
            <a:endParaRPr lang="en-US" baseline="0" dirty="0" smtClean="0"/>
          </a:p>
          <a:p>
            <a:pPr marL="0" indent="0">
              <a:buNone/>
            </a:pPr>
            <a:r>
              <a:rPr lang="en-US" baseline="0" dirty="0" smtClean="0">
                <a:solidFill>
                  <a:srgbClr val="FF0000"/>
                </a:solidFill>
              </a:rPr>
              <a:t>Enrollments – When training the users about enrollments on NGS the ESC needs to cover all aspects of enrollments such as:</a:t>
            </a:r>
          </a:p>
          <a:p>
            <a:pPr marL="1630604" lvl="3" indent="-232943">
              <a:buFont typeface="+mj-lt"/>
              <a:buAutoNum type="arabicPeriod"/>
            </a:pPr>
            <a:r>
              <a:rPr lang="en-US" baseline="0" dirty="0" smtClean="0">
                <a:solidFill>
                  <a:srgbClr val="FF0000"/>
                </a:solidFill>
              </a:rPr>
              <a:t>Individual Enrollment</a:t>
            </a:r>
          </a:p>
          <a:p>
            <a:pPr marL="1630604" lvl="3" indent="-232943">
              <a:buFont typeface="+mj-lt"/>
              <a:buAutoNum type="arabicPeriod"/>
            </a:pPr>
            <a:r>
              <a:rPr lang="en-US" baseline="0" dirty="0" smtClean="0">
                <a:solidFill>
                  <a:srgbClr val="FF0000"/>
                </a:solidFill>
              </a:rPr>
              <a:t>Multiple Enrollment</a:t>
            </a:r>
          </a:p>
          <a:p>
            <a:pPr marL="1630604" lvl="3" indent="-232943">
              <a:buFont typeface="+mj-lt"/>
              <a:buAutoNum type="arabicPeriod"/>
            </a:pPr>
            <a:r>
              <a:rPr lang="en-US" baseline="0" dirty="0" smtClean="0">
                <a:solidFill>
                  <a:srgbClr val="FF0000"/>
                </a:solidFill>
              </a:rPr>
              <a:t>Family Enrollment</a:t>
            </a:r>
          </a:p>
          <a:p>
            <a:pPr marL="232943" indent="-232943">
              <a:buFont typeface="+mj-lt"/>
              <a:buAutoNum type="alphaUcPeriod"/>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C6539446-6953-447E-A4E3-E7CFBF870046}" type="slidenum">
              <a:rPr lang="en-US" smtClean="0"/>
              <a:t>12</a:t>
            </a:fld>
            <a:endParaRPr lang="en-US"/>
          </a:p>
        </p:txBody>
      </p:sp>
    </p:spTree>
    <p:extLst>
      <p:ext uri="{BB962C8B-B14F-4D97-AF65-F5344CB8AC3E}">
        <p14:creationId xmlns:p14="http://schemas.microsoft.com/office/powerpoint/2010/main" val="423742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on the next slide!</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13</a:t>
            </a:fld>
            <a:endParaRPr lang="en-US"/>
          </a:p>
        </p:txBody>
      </p:sp>
    </p:spTree>
    <p:extLst>
      <p:ext uri="{BB962C8B-B14F-4D97-AF65-F5344CB8AC3E}">
        <p14:creationId xmlns:p14="http://schemas.microsoft.com/office/powerpoint/2010/main" val="68159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door</a:t>
            </a:r>
            <a:r>
              <a:rPr lang="en-US" baseline="0" dirty="0" smtClean="0"/>
              <a:t> prize to the person who can answer this questions correctly.</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14</a:t>
            </a:fld>
            <a:endParaRPr lang="en-US"/>
          </a:p>
        </p:txBody>
      </p:sp>
    </p:spTree>
    <p:extLst>
      <p:ext uri="{BB962C8B-B14F-4D97-AF65-F5344CB8AC3E}">
        <p14:creationId xmlns:p14="http://schemas.microsoft.com/office/powerpoint/2010/main" val="395777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Answer is on the </a:t>
            </a:r>
            <a:r>
              <a:rPr lang="en-US" baseline="0" smtClean="0"/>
              <a:t>next slide.</a:t>
            </a:r>
          </a:p>
          <a:p>
            <a:r>
              <a:rPr lang="en-US" baseline="0" dirty="0" smtClean="0"/>
              <a:t>Takeaways:</a:t>
            </a:r>
          </a:p>
          <a:p>
            <a:r>
              <a:rPr lang="en-US" baseline="0" dirty="0" smtClean="0"/>
              <a:t>Participants will learn how to obtain charter schools served by their regions using </a:t>
            </a:r>
            <a:r>
              <a:rPr lang="en-US" baseline="0" dirty="0" err="1" smtClean="0"/>
              <a:t>AskTED</a:t>
            </a:r>
            <a:endParaRPr lang="en-US" baseline="0" dirty="0" smtClean="0"/>
          </a:p>
          <a:p>
            <a:r>
              <a:rPr lang="en-US" baseline="0" dirty="0" smtClean="0"/>
              <a:t>Participants will understand the sharing process for COEs,</a:t>
            </a:r>
          </a:p>
          <a:p>
            <a:r>
              <a:rPr lang="en-US" baseline="0" dirty="0" smtClean="0"/>
              <a:t>Participants will understand what the definition of a charter school is. </a:t>
            </a:r>
          </a:p>
          <a:p>
            <a:r>
              <a:rPr lang="en-US" baseline="0" dirty="0" smtClean="0"/>
              <a:t>Participants will understand the required NGS activities for project and non-project charter schools.</a:t>
            </a:r>
          </a:p>
          <a:p>
            <a:endParaRPr lang="en-US" baseline="0" dirty="0" smtClean="0"/>
          </a:p>
          <a:p>
            <a:r>
              <a:rPr lang="en-US" dirty="0" err="1" smtClean="0"/>
              <a:t>Resourcces</a:t>
            </a:r>
            <a:r>
              <a:rPr lang="en-US" dirty="0" smtClean="0"/>
              <a:t>:</a:t>
            </a:r>
          </a:p>
          <a:p>
            <a:r>
              <a:rPr lang="en-US" dirty="0" err="1" smtClean="0"/>
              <a:t>AskTED</a:t>
            </a:r>
            <a:endParaRPr lang="en-US" dirty="0" smtClean="0"/>
          </a:p>
          <a:p>
            <a:r>
              <a:rPr lang="en-US" dirty="0" smtClean="0"/>
              <a:t>TEAL</a:t>
            </a:r>
            <a:r>
              <a:rPr lang="en-US" baseline="0" dirty="0" smtClean="0"/>
              <a:t>/TEASE</a:t>
            </a:r>
          </a:p>
          <a:p>
            <a:r>
              <a:rPr lang="en-US" baseline="0" dirty="0" smtClean="0"/>
              <a:t>ITTCS/PEIMS</a:t>
            </a:r>
          </a:p>
          <a:p>
            <a:r>
              <a:rPr lang="en-US" baseline="0" dirty="0" smtClean="0"/>
              <a:t>NGS/MSIX Helpdesk</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15</a:t>
            </a:fld>
            <a:endParaRPr lang="en-US"/>
          </a:p>
        </p:txBody>
      </p:sp>
    </p:spTree>
    <p:extLst>
      <p:ext uri="{BB962C8B-B14F-4D97-AF65-F5344CB8AC3E}">
        <p14:creationId xmlns:p14="http://schemas.microsoft.com/office/powerpoint/2010/main" val="374579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b="1" u="sng" dirty="0" smtClean="0">
                <a:solidFill>
                  <a:srgbClr val="0070C0"/>
                </a:solidFill>
              </a:rPr>
              <a:t>Questions for Table Groups</a:t>
            </a:r>
          </a:p>
          <a:p>
            <a:pPr marL="45720" indent="0">
              <a:buNone/>
            </a:pPr>
            <a:r>
              <a:rPr lang="en-US" dirty="0" smtClean="0">
                <a:solidFill>
                  <a:schemeClr val="tx1">
                    <a:lumMod val="75000"/>
                    <a:lumOff val="25000"/>
                  </a:schemeClr>
                </a:solidFill>
              </a:rPr>
              <a:t>Why did the recruiter submit the COE as residency only?</a:t>
            </a:r>
          </a:p>
          <a:p>
            <a:pPr marL="45720" indent="0">
              <a:buNone/>
            </a:pPr>
            <a:r>
              <a:rPr lang="en-US" dirty="0" smtClean="0">
                <a:solidFill>
                  <a:schemeClr val="tx1">
                    <a:lumMod val="75000"/>
                    <a:lumOff val="25000"/>
                  </a:schemeClr>
                </a:solidFill>
              </a:rPr>
              <a:t>Who is responsible for ID&amp;R? </a:t>
            </a:r>
          </a:p>
          <a:p>
            <a:pPr marL="45720" indent="0">
              <a:buNone/>
            </a:pPr>
            <a:r>
              <a:rPr lang="en-US" dirty="0" smtClean="0">
                <a:solidFill>
                  <a:schemeClr val="tx1">
                    <a:lumMod val="75000"/>
                    <a:lumOff val="25000"/>
                  </a:schemeClr>
                </a:solidFill>
              </a:rPr>
              <a:t>Who should claim an enrollment line?</a:t>
            </a:r>
          </a:p>
          <a:p>
            <a:pPr marL="45720" indent="0">
              <a:buNone/>
            </a:pPr>
            <a:r>
              <a:rPr lang="en-US" dirty="0" smtClean="0">
                <a:solidFill>
                  <a:schemeClr val="tx1">
                    <a:lumMod val="75000"/>
                    <a:lumOff val="25000"/>
                  </a:schemeClr>
                </a:solidFill>
              </a:rPr>
              <a:t>Who is responsible to serve the student?</a:t>
            </a:r>
          </a:p>
          <a:p>
            <a:endParaRPr lang="en-US" baseline="0" dirty="0" smtClean="0"/>
          </a:p>
          <a:p>
            <a:r>
              <a:rPr lang="en-US" baseline="0" dirty="0" smtClean="0"/>
              <a:t>Takeaways:</a:t>
            </a:r>
          </a:p>
          <a:p>
            <a:r>
              <a:rPr lang="en-US" baseline="0" dirty="0" smtClean="0"/>
              <a:t>Participants will learn how to obtain charter schools served by their regions using </a:t>
            </a:r>
            <a:r>
              <a:rPr lang="en-US" baseline="0" dirty="0" err="1" smtClean="0"/>
              <a:t>AskTED</a:t>
            </a:r>
            <a:endParaRPr lang="en-US" baseline="0" dirty="0" smtClean="0"/>
          </a:p>
          <a:p>
            <a:r>
              <a:rPr lang="en-US" baseline="0" dirty="0" smtClean="0"/>
              <a:t>Participants will understand the sharing process for COES,</a:t>
            </a:r>
          </a:p>
          <a:p>
            <a:r>
              <a:rPr lang="en-US" baseline="0" dirty="0" smtClean="0"/>
              <a:t>Participants will understand what the definition of a charter school is. </a:t>
            </a:r>
          </a:p>
          <a:p>
            <a:r>
              <a:rPr lang="en-US" baseline="0" dirty="0" smtClean="0"/>
              <a:t>Participants will understand the required NGS activities for project and non-project charter schools.</a:t>
            </a:r>
          </a:p>
          <a:p>
            <a:endParaRPr lang="en-US" baseline="0" dirty="0" smtClean="0"/>
          </a:p>
          <a:p>
            <a:r>
              <a:rPr lang="en-US" dirty="0" err="1" smtClean="0"/>
              <a:t>Resourcces</a:t>
            </a:r>
            <a:r>
              <a:rPr lang="en-US" dirty="0" smtClean="0"/>
              <a:t>:</a:t>
            </a:r>
          </a:p>
          <a:p>
            <a:r>
              <a:rPr lang="en-US" dirty="0" err="1" smtClean="0"/>
              <a:t>AskTED</a:t>
            </a:r>
            <a:endParaRPr lang="en-US" dirty="0" smtClean="0"/>
          </a:p>
          <a:p>
            <a:r>
              <a:rPr lang="en-US" dirty="0" smtClean="0"/>
              <a:t>TEAL</a:t>
            </a:r>
            <a:r>
              <a:rPr lang="en-US" baseline="0" dirty="0" smtClean="0"/>
              <a:t>/TEASE</a:t>
            </a:r>
          </a:p>
          <a:p>
            <a:r>
              <a:rPr lang="en-US" baseline="0" dirty="0" smtClean="0"/>
              <a:t>ITTCS/PEIMS</a:t>
            </a:r>
          </a:p>
          <a:p>
            <a:r>
              <a:rPr lang="en-US" baseline="0" dirty="0" smtClean="0"/>
              <a:t>NGS/MSIX Helpdesk</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16</a:t>
            </a:fld>
            <a:endParaRPr lang="en-US"/>
          </a:p>
        </p:txBody>
      </p:sp>
    </p:spTree>
    <p:extLst>
      <p:ext uri="{BB962C8B-B14F-4D97-AF65-F5344CB8AC3E}">
        <p14:creationId xmlns:p14="http://schemas.microsoft.com/office/powerpoint/2010/main" val="289902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solidFill>
                  <a:srgbClr val="FF0000"/>
                </a:solidFill>
              </a:rPr>
              <a:t>Withdrawals – Talk about the multiple withdrawal feature on NGS and the importance of early withdrawals, engage the participants by asking them “Why is it important to take care of early withdrawals right away?”  and what needs to be done for those students who are withdrawing and leaving early? </a:t>
            </a:r>
          </a:p>
          <a:p>
            <a:pPr marL="0" indent="0">
              <a:buFont typeface="+mj-lt"/>
              <a:buNone/>
            </a:pPr>
            <a:r>
              <a:rPr lang="en-US" baseline="0" dirty="0" smtClean="0">
                <a:solidFill>
                  <a:srgbClr val="FF0000"/>
                </a:solidFill>
              </a:rPr>
              <a:t>(give a door prize to the person who answers these two questions correctly)</a:t>
            </a:r>
          </a:p>
        </p:txBody>
      </p:sp>
      <p:sp>
        <p:nvSpPr>
          <p:cNvPr id="4" name="Slide Number Placeholder 3"/>
          <p:cNvSpPr>
            <a:spLocks noGrp="1"/>
          </p:cNvSpPr>
          <p:nvPr>
            <p:ph type="sldNum" sz="quarter" idx="10"/>
          </p:nvPr>
        </p:nvSpPr>
        <p:spPr/>
        <p:txBody>
          <a:bodyPr/>
          <a:lstStyle/>
          <a:p>
            <a:fld id="{C6539446-6953-447E-A4E3-E7CFBF870046}" type="slidenum">
              <a:rPr lang="en-US" smtClean="0"/>
              <a:t>17</a:t>
            </a:fld>
            <a:endParaRPr lang="en-US"/>
          </a:p>
        </p:txBody>
      </p:sp>
    </p:spTree>
    <p:extLst>
      <p:ext uri="{BB962C8B-B14F-4D97-AF65-F5344CB8AC3E}">
        <p14:creationId xmlns:p14="http://schemas.microsoft.com/office/powerpoint/2010/main" val="76955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Guiding</a:t>
            </a:r>
            <a:r>
              <a:rPr lang="en-US" baseline="0" dirty="0" smtClean="0"/>
              <a:t> questions:</a:t>
            </a:r>
          </a:p>
          <a:p>
            <a:endParaRPr lang="en-US" baseline="0" dirty="0" smtClean="0"/>
          </a:p>
          <a:p>
            <a:r>
              <a:rPr lang="en-US" baseline="0" dirty="0" smtClean="0"/>
              <a:t>What is the process the NGS specialist should follow?</a:t>
            </a:r>
          </a:p>
          <a:p>
            <a:r>
              <a:rPr lang="en-US" baseline="0" dirty="0" smtClean="0"/>
              <a:t>Prize Question</a:t>
            </a:r>
          </a:p>
        </p:txBody>
      </p:sp>
      <p:sp>
        <p:nvSpPr>
          <p:cNvPr id="4" name="Slide Number Placeholder 3"/>
          <p:cNvSpPr>
            <a:spLocks noGrp="1"/>
          </p:cNvSpPr>
          <p:nvPr>
            <p:ph type="sldNum" sz="quarter" idx="10"/>
          </p:nvPr>
        </p:nvSpPr>
        <p:spPr/>
        <p:txBody>
          <a:bodyPr/>
          <a:lstStyle/>
          <a:p>
            <a:fld id="{C6539446-6953-447E-A4E3-E7CFBF870046}" type="slidenum">
              <a:rPr lang="en-US" smtClean="0"/>
              <a:t>18</a:t>
            </a:fld>
            <a:endParaRPr lang="en-US"/>
          </a:p>
        </p:txBody>
      </p:sp>
    </p:spTree>
    <p:extLst>
      <p:ext uri="{BB962C8B-B14F-4D97-AF65-F5344CB8AC3E}">
        <p14:creationId xmlns:p14="http://schemas.microsoft.com/office/powerpoint/2010/main" val="126689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Guiding</a:t>
            </a:r>
            <a:r>
              <a:rPr lang="en-US" baseline="0" dirty="0" smtClean="0"/>
              <a:t> questions:</a:t>
            </a:r>
          </a:p>
          <a:p>
            <a:endParaRPr lang="en-US" baseline="0" dirty="0" smtClean="0"/>
          </a:p>
          <a:p>
            <a:r>
              <a:rPr lang="en-US" baseline="0" dirty="0" smtClean="0"/>
              <a:t>What is the process the NGS specialist should follow?</a:t>
            </a:r>
          </a:p>
          <a:p>
            <a:r>
              <a:rPr lang="en-US" baseline="0" dirty="0" smtClean="0"/>
              <a:t>Prize Question</a:t>
            </a:r>
          </a:p>
        </p:txBody>
      </p:sp>
      <p:sp>
        <p:nvSpPr>
          <p:cNvPr id="4" name="Slide Number Placeholder 3"/>
          <p:cNvSpPr>
            <a:spLocks noGrp="1"/>
          </p:cNvSpPr>
          <p:nvPr>
            <p:ph type="sldNum" sz="quarter" idx="10"/>
          </p:nvPr>
        </p:nvSpPr>
        <p:spPr/>
        <p:txBody>
          <a:bodyPr/>
          <a:lstStyle/>
          <a:p>
            <a:fld id="{C6539446-6953-447E-A4E3-E7CFBF870046}" type="slidenum">
              <a:rPr lang="en-US" smtClean="0"/>
              <a:t>19</a:t>
            </a:fld>
            <a:endParaRPr lang="en-US"/>
          </a:p>
        </p:txBody>
      </p:sp>
    </p:spTree>
    <p:extLst>
      <p:ext uri="{BB962C8B-B14F-4D97-AF65-F5344CB8AC3E}">
        <p14:creationId xmlns:p14="http://schemas.microsoft.com/office/powerpoint/2010/main" val="308578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a:t>
            </a:r>
            <a:r>
              <a:rPr lang="en-US" baseline="0" dirty="0" smtClean="0"/>
              <a:t> participants have lined up by birthdate check for accuracy and have a group discussion about how it felt.  Talk to them about change and how we have to adapt to changes each year.  Explain the reason changes are good and necessary to the success of the migrant  education program.  Count all participants depending on room set up.  Sit the groups together and hear the first change.  </a:t>
            </a:r>
          </a:p>
          <a:p>
            <a:endParaRPr lang="en-US" baseline="0" dirty="0" smtClean="0"/>
          </a:p>
          <a:p>
            <a:r>
              <a:rPr lang="en-US" dirty="0" smtClean="0"/>
              <a:t>Time:</a:t>
            </a:r>
            <a:r>
              <a:rPr lang="en-US" baseline="0" dirty="0" smtClean="0"/>
              <a:t> </a:t>
            </a:r>
            <a:r>
              <a:rPr lang="en-US" dirty="0" smtClean="0"/>
              <a:t>Allow about 2-5 minutes</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a:t>
            </a:fld>
            <a:endParaRPr lang="en-US"/>
          </a:p>
        </p:txBody>
      </p:sp>
    </p:spTree>
    <p:extLst>
      <p:ext uri="{BB962C8B-B14F-4D97-AF65-F5344CB8AC3E}">
        <p14:creationId xmlns:p14="http://schemas.microsoft.com/office/powerpoint/2010/main" val="3237503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Font typeface="+mj-lt"/>
              <a:buNone/>
            </a:pPr>
            <a:r>
              <a:rPr lang="en-US" baseline="0" dirty="0" smtClean="0"/>
              <a:t>MSIX Consolidated Student Record – Review with your LEA’s how to produce this record on MSIX and also go over the MDE’s that DESs should be able to spot check to ensure that the data is accurate.  Ask your LEAs to become familiar with the record for future reference.  LEA’s also need to be sharing this record with parents, students and any personnel who serves MEP students. </a:t>
            </a:r>
          </a:p>
          <a:p>
            <a:pPr marL="0" indent="0">
              <a:buFont typeface="+mj-lt"/>
              <a:buNone/>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C6539446-6953-447E-A4E3-E7CFBF870046}" type="slidenum">
              <a:rPr lang="en-US" smtClean="0"/>
              <a:t>20</a:t>
            </a:fld>
            <a:endParaRPr lang="en-US"/>
          </a:p>
        </p:txBody>
      </p:sp>
    </p:spTree>
    <p:extLst>
      <p:ext uri="{BB962C8B-B14F-4D97-AF65-F5344CB8AC3E}">
        <p14:creationId xmlns:p14="http://schemas.microsoft.com/office/powerpoint/2010/main" val="239957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Move Notifications are an integral part of the student records transfer and the ID&amp;R process in the Migrant Education Program. MSIX provides an e-mail notification feature to alert another area of a student's relocation in the case of their arrival or departure.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Calibri" panose="020F0502020204030204" pitchFamily="34" charset="0"/>
              </a:rPr>
              <a:t>Migratory children frequently enroll in new schools without adequate, and in many cases any, documentation of their educational and health history. MSIX allows users to request missing data and information from other school districts within Texas and outside of the state for the purposes of timely school enrollment, appropriate grade and course placement, accrual of secondary credits, and participation in the Migrant Education Program. Texas users should seek to develop and support collaboration within the state and among other States on the exchange of migrant student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Calibri" panose="020F0502020204030204" pitchFamily="34" charset="0"/>
            </a:endParaRPr>
          </a:p>
          <a:p>
            <a:pPr marL="0" indent="0">
              <a:buNone/>
            </a:pPr>
            <a:endParaRPr lang="en-US" baseline="0" dirty="0" smtClean="0"/>
          </a:p>
          <a:p>
            <a:pPr marL="0" indent="0">
              <a:buNone/>
            </a:pPr>
            <a:r>
              <a:rPr lang="en-US" baseline="0" dirty="0" smtClean="0">
                <a:solidFill>
                  <a:srgbClr val="FF0000"/>
                </a:solidFill>
              </a:rPr>
              <a:t>Enrollments – When training the users about enrollments on NGS the ESC needs to cover all aspects of enrollments such as:</a:t>
            </a:r>
          </a:p>
          <a:p>
            <a:pPr marL="1630604" lvl="3" indent="-232943">
              <a:buFont typeface="+mj-lt"/>
              <a:buAutoNum type="arabicPeriod"/>
            </a:pPr>
            <a:r>
              <a:rPr lang="en-US" baseline="0" dirty="0" smtClean="0">
                <a:solidFill>
                  <a:srgbClr val="FF0000"/>
                </a:solidFill>
              </a:rPr>
              <a:t>Individual Enrollment</a:t>
            </a:r>
          </a:p>
          <a:p>
            <a:pPr marL="1630604" lvl="3" indent="-232943">
              <a:buFont typeface="+mj-lt"/>
              <a:buAutoNum type="arabicPeriod"/>
            </a:pPr>
            <a:r>
              <a:rPr lang="en-US" baseline="0" dirty="0" smtClean="0">
                <a:solidFill>
                  <a:srgbClr val="FF0000"/>
                </a:solidFill>
              </a:rPr>
              <a:t>Multiple Enrollment</a:t>
            </a:r>
          </a:p>
          <a:p>
            <a:pPr marL="1630604" lvl="3" indent="-232943">
              <a:buFont typeface="+mj-lt"/>
              <a:buAutoNum type="arabicPeriod"/>
            </a:pPr>
            <a:r>
              <a:rPr lang="en-US" baseline="0" dirty="0" smtClean="0">
                <a:solidFill>
                  <a:srgbClr val="FF0000"/>
                </a:solidFill>
              </a:rPr>
              <a:t>Family Enrollment</a:t>
            </a:r>
          </a:p>
          <a:p>
            <a:pPr marL="232943" indent="-232943">
              <a:buFont typeface="+mj-lt"/>
              <a:buAutoNum type="alphaUcPeriod"/>
            </a:pPr>
            <a:endParaRPr lang="en-US" baseline="0" dirty="0" smtClean="0">
              <a:solidFill>
                <a:srgbClr val="FF0000"/>
              </a:solidFill>
            </a:endParaRPr>
          </a:p>
          <a:p>
            <a:pPr marL="0" indent="0">
              <a:buFont typeface="+mj-lt"/>
              <a:buNone/>
            </a:pPr>
            <a:endParaRPr lang="en-US" baseline="0" dirty="0" smtClean="0">
              <a:solidFill>
                <a:srgbClr val="FF0000"/>
              </a:solidFill>
            </a:endParaRPr>
          </a:p>
          <a:p>
            <a:pPr marL="0" indent="0">
              <a:buFont typeface="+mj-lt"/>
              <a:buNone/>
            </a:pPr>
            <a:r>
              <a:rPr lang="en-US" baseline="0" dirty="0" smtClean="0">
                <a:solidFill>
                  <a:srgbClr val="FF0000"/>
                </a:solidFill>
              </a:rPr>
              <a:t>MSIX move notifications – The ESC should be encouraging the LEA’s to use this feature on MSIX whenever one of their migrant students is withdrawing early or when the DES or recruiter finds out that a migrant family is leaving the area.  Families usually return to the last place of employment within Texas or in another state.    </a:t>
            </a:r>
          </a:p>
          <a:p>
            <a:pPr marL="232943" indent="-232943">
              <a:buFont typeface="+mj-lt"/>
              <a:buAutoNum type="alphaUcPeriod"/>
            </a:pPr>
            <a:endParaRPr lang="en-US" baseline="0" dirty="0" smtClean="0">
              <a:solidFill>
                <a:srgbClr val="FF0000"/>
              </a:solidFill>
            </a:endParaRPr>
          </a:p>
          <a:p>
            <a:pPr marL="0" indent="0">
              <a:buFont typeface="+mj-lt"/>
              <a:buNone/>
            </a:pPr>
            <a:r>
              <a:rPr lang="en-US" baseline="0" dirty="0" smtClean="0">
                <a:solidFill>
                  <a:srgbClr val="FF0000"/>
                </a:solidFill>
              </a:rPr>
              <a:t>Data Requests can be submitted when needed to find out more information for a student. (e.g.. Grades, Health information..)  If necessary a copy of the last COE can be requested as long as you make sure not to send any personal identifiable information (PII).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latin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21</a:t>
            </a:fld>
            <a:endParaRPr lang="en-US"/>
          </a:p>
        </p:txBody>
      </p:sp>
    </p:spTree>
    <p:extLst>
      <p:ext uri="{BB962C8B-B14F-4D97-AF65-F5344CB8AC3E}">
        <p14:creationId xmlns:p14="http://schemas.microsoft.com/office/powerpoint/2010/main" val="2477320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 up and form a circle with your table groups</a:t>
            </a:r>
          </a:p>
          <a:p>
            <a:endParaRPr lang="en-US" dirty="0" smtClean="0"/>
          </a:p>
          <a:p>
            <a:r>
              <a:rPr lang="en-US" dirty="0" smtClean="0"/>
              <a:t>A balloon will be introduced to the group, it is your job to make sure it does not touch the ground ( everyone must touch the balloon)</a:t>
            </a:r>
          </a:p>
          <a:p>
            <a:endParaRPr lang="en-US" dirty="0" smtClean="0"/>
          </a:p>
          <a:p>
            <a:r>
              <a:rPr lang="en-US" dirty="0" smtClean="0"/>
              <a:t>Be ready for any surprises!</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22</a:t>
            </a:fld>
            <a:endParaRPr lang="en-US"/>
          </a:p>
        </p:txBody>
      </p:sp>
    </p:spTree>
    <p:extLst>
      <p:ext uri="{BB962C8B-B14F-4D97-AF65-F5344CB8AC3E}">
        <p14:creationId xmlns:p14="http://schemas.microsoft.com/office/powerpoint/2010/main" val="275968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PFS Report – Review and allow for Q &amp; A.  Remind them that the report should be requested once a month at their desired date, the first of the month, middle or end.  PFS Tracking report can be used to check if the reports are being run.  </a:t>
            </a:r>
          </a:p>
          <a:p>
            <a:pPr marL="232943" indent="-232943">
              <a:buAutoNum type="alphaUcPeriod" startAt="10"/>
            </a:pPr>
            <a:endParaRPr lang="en-US" baseline="0" dirty="0" smtClean="0"/>
          </a:p>
          <a:p>
            <a:pPr marL="0" indent="0">
              <a:buNone/>
            </a:pPr>
            <a:r>
              <a:rPr lang="en-US" baseline="0" dirty="0" smtClean="0"/>
              <a:t>Continuation of Services – Districts should be encouraged to print this report before the end-of-school year and deliver the report to their MEP Coordinator for review.  </a:t>
            </a:r>
            <a:r>
              <a:rPr lang="en-US" b="1" u="sng" baseline="0" dirty="0" smtClean="0"/>
              <a:t>Remember</a:t>
            </a:r>
            <a:r>
              <a:rPr lang="en-US" baseline="0" dirty="0" smtClean="0"/>
              <a:t> that on NGS there is now a check box with a drop-down selection that should be added for each student when a district has COS students.  </a:t>
            </a:r>
          </a:p>
          <a:p>
            <a:pPr marL="0" indent="0">
              <a:buNone/>
            </a:pPr>
            <a:endParaRPr lang="en-US" baseline="0" dirty="0" smtClean="0"/>
          </a:p>
          <a:p>
            <a:pPr marL="0" indent="0">
              <a:buNone/>
            </a:pPr>
            <a:r>
              <a:rPr lang="en-US" baseline="0" dirty="0" smtClean="0"/>
              <a:t>Graduation Plans – there is new information available (Review)</a:t>
            </a:r>
          </a:p>
          <a:p>
            <a:pPr marL="232943" indent="-232943">
              <a:buAutoNum type="alphaUcPeriod" startAt="10"/>
            </a:pPr>
            <a:endParaRPr lang="en-US" baseline="0" dirty="0" smtClean="0"/>
          </a:p>
          <a:p>
            <a:pPr marL="0" indent="0">
              <a:buNone/>
            </a:pPr>
            <a:r>
              <a:rPr lang="en-US" b="0" baseline="0" dirty="0" smtClean="0"/>
              <a:t>Alternate Student ID  (Reminder)– The districts should continue to collect and encode both the Alternate ID and the Student UID if available for all students who are enrolled in school.  This is very important because they are tied to the State Assessment download that occurs on NGS.  NGS DES should request the Alternate Student ID Number report by February 1</a:t>
            </a:r>
            <a:r>
              <a:rPr lang="en-US" b="0" baseline="30000" dirty="0" smtClean="0"/>
              <a:t>st</a:t>
            </a:r>
            <a:r>
              <a:rPr lang="en-US" b="0" baseline="0" dirty="0" smtClean="0"/>
              <a:t> so that the terminal site has enough time to encode the data by the last working day in February.  </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23</a:t>
            </a:fld>
            <a:endParaRPr lang="en-US"/>
          </a:p>
        </p:txBody>
      </p:sp>
    </p:spTree>
    <p:extLst>
      <p:ext uri="{BB962C8B-B14F-4D97-AF65-F5344CB8AC3E}">
        <p14:creationId xmlns:p14="http://schemas.microsoft.com/office/powerpoint/2010/main" val="356112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PFS vs COS:</a:t>
            </a:r>
            <a:r>
              <a:rPr lang="en-US" baseline="0" dirty="0" smtClean="0"/>
              <a:t> Eligibility ended for example in November of the current year.     </a:t>
            </a:r>
          </a:p>
          <a:p>
            <a:endParaRPr lang="en-US" baseline="0" dirty="0" smtClean="0"/>
          </a:p>
          <a:p>
            <a:pPr marL="0" indent="0">
              <a:buNone/>
            </a:pPr>
            <a:r>
              <a:rPr lang="en-US" baseline="0" dirty="0" smtClean="0"/>
              <a:t>PFS Report – Review and allow for Q &amp; A.  Remind them that the report should be requested once a month at their desired date, the first of the month, middle or end.  PFS Tracking report can be used to check if the reports are being run.  </a:t>
            </a:r>
          </a:p>
          <a:p>
            <a:endParaRPr lang="en-US" dirty="0" smtClean="0"/>
          </a:p>
        </p:txBody>
      </p:sp>
      <p:sp>
        <p:nvSpPr>
          <p:cNvPr id="4" name="Slide Number Placeholder 3"/>
          <p:cNvSpPr>
            <a:spLocks noGrp="1"/>
          </p:cNvSpPr>
          <p:nvPr>
            <p:ph type="sldNum" sz="quarter" idx="10"/>
          </p:nvPr>
        </p:nvSpPr>
        <p:spPr/>
        <p:txBody>
          <a:bodyPr/>
          <a:lstStyle/>
          <a:p>
            <a:fld id="{C6539446-6953-447E-A4E3-E7CFBF870046}" type="slidenum">
              <a:rPr lang="en-US" smtClean="0"/>
              <a:t>24</a:t>
            </a:fld>
            <a:endParaRPr lang="en-US"/>
          </a:p>
        </p:txBody>
      </p:sp>
    </p:spTree>
    <p:extLst>
      <p:ext uri="{BB962C8B-B14F-4D97-AF65-F5344CB8AC3E}">
        <p14:creationId xmlns:p14="http://schemas.microsoft.com/office/powerpoint/2010/main" val="282765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criteria for PFS</a:t>
            </a:r>
          </a:p>
          <a:p>
            <a:endParaRPr lang="en-US" baseline="0" dirty="0" smtClean="0"/>
          </a:p>
          <a:p>
            <a:r>
              <a:rPr lang="en-US" dirty="0" smtClean="0"/>
              <a:t>Why</a:t>
            </a:r>
            <a:r>
              <a:rPr lang="en-US" baseline="0" dirty="0" smtClean="0"/>
              <a:t> doesn’t a student drop off the PFS report once he has received services and met state assessments?</a:t>
            </a:r>
          </a:p>
          <a:p>
            <a:r>
              <a:rPr lang="en-US" baseline="0" dirty="0" smtClean="0"/>
              <a:t>Student will remain on the report for reporting purposes to OME for the entire fiscal year.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25</a:t>
            </a:fld>
            <a:endParaRPr lang="en-US"/>
          </a:p>
        </p:txBody>
      </p:sp>
    </p:spTree>
    <p:extLst>
      <p:ext uri="{BB962C8B-B14F-4D97-AF65-F5344CB8AC3E}">
        <p14:creationId xmlns:p14="http://schemas.microsoft.com/office/powerpoint/2010/main" val="2011830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criteria for PFS</a:t>
            </a:r>
          </a:p>
          <a:p>
            <a:endParaRPr lang="en-US" baseline="0" dirty="0" smtClean="0"/>
          </a:p>
          <a:p>
            <a:r>
              <a:rPr lang="en-US" dirty="0" smtClean="0"/>
              <a:t>Why</a:t>
            </a:r>
            <a:r>
              <a:rPr lang="en-US" baseline="0" dirty="0" smtClean="0"/>
              <a:t> doesn’t a student drop off the PFS report once he has received services and met state assessments?</a:t>
            </a:r>
          </a:p>
          <a:p>
            <a:r>
              <a:rPr lang="en-US" baseline="0" dirty="0" smtClean="0"/>
              <a:t>Student will remain on the report for reporting purposes to OME for the entire fiscal year. </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26</a:t>
            </a:fld>
            <a:endParaRPr lang="en-US"/>
          </a:p>
        </p:txBody>
      </p:sp>
    </p:spTree>
    <p:extLst>
      <p:ext uri="{BB962C8B-B14F-4D97-AF65-F5344CB8AC3E}">
        <p14:creationId xmlns:p14="http://schemas.microsoft.com/office/powerpoint/2010/main" val="3865389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enrolled – students withdrawal</a:t>
            </a:r>
            <a:r>
              <a:rPr lang="en-US" baseline="0" dirty="0" smtClean="0"/>
              <a:t> prior to testing, ex. Residency only</a:t>
            </a:r>
          </a:p>
          <a:p>
            <a:endParaRPr lang="en-US" baseline="0" dirty="0" smtClean="0"/>
          </a:p>
          <a:p>
            <a:r>
              <a:rPr lang="en-US" baseline="0" dirty="0" smtClean="0"/>
              <a:t>Not Tested- 8</a:t>
            </a:r>
            <a:r>
              <a:rPr lang="en-US" baseline="30000" dirty="0" smtClean="0"/>
              <a:t>th</a:t>
            </a:r>
            <a:r>
              <a:rPr lang="en-US" baseline="0" dirty="0" smtClean="0"/>
              <a:t> grade student taking Alg1, so student will only take the Alg. 1 EOC and not the 8</a:t>
            </a:r>
            <a:r>
              <a:rPr lang="en-US" baseline="30000" dirty="0" smtClean="0"/>
              <a:t>th</a:t>
            </a:r>
            <a:r>
              <a:rPr lang="en-US" baseline="0" dirty="0" smtClean="0"/>
              <a:t> STAAR Math.  Ex 2, student tests in </a:t>
            </a:r>
            <a:r>
              <a:rPr lang="en-US" baseline="0" dirty="0" err="1" smtClean="0"/>
              <a:t>Harlandale</a:t>
            </a:r>
            <a:r>
              <a:rPr lang="en-US" baseline="0" dirty="0" smtClean="0"/>
              <a:t> ISD and moved to a different district, student will not test at new district as they have already tested in </a:t>
            </a:r>
            <a:r>
              <a:rPr lang="en-US" baseline="0" dirty="0" err="1" smtClean="0"/>
              <a:t>Harlandale</a:t>
            </a:r>
            <a:r>
              <a:rPr lang="en-US" baseline="0" dirty="0" smtClean="0"/>
              <a:t> ISD.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6539446-6953-447E-A4E3-E7CFBF870046}" type="slidenum">
              <a:rPr lang="en-US" smtClean="0"/>
              <a:t>27</a:t>
            </a:fld>
            <a:endParaRPr lang="en-US"/>
          </a:p>
        </p:txBody>
      </p:sp>
    </p:spTree>
    <p:extLst>
      <p:ext uri="{BB962C8B-B14F-4D97-AF65-F5344CB8AC3E}">
        <p14:creationId xmlns:p14="http://schemas.microsoft.com/office/powerpoint/2010/main" val="205410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new in this section?</a:t>
            </a:r>
          </a:p>
          <a:p>
            <a:endParaRPr lang="en-US" dirty="0" smtClean="0"/>
          </a:p>
          <a:p>
            <a:r>
              <a:rPr lang="en-US" dirty="0" smtClean="0"/>
              <a:t>Continuation</a:t>
            </a:r>
            <a:r>
              <a:rPr lang="en-US" baseline="0" dirty="0" smtClean="0"/>
              <a:t> of service has drop down box.</a:t>
            </a:r>
          </a:p>
          <a:p>
            <a:r>
              <a:rPr lang="en-US" baseline="0" dirty="0" smtClean="0"/>
              <a:t>Out-of-school transcript should be checked off if you receive an out of state transcript from either a parent or school administrator. </a:t>
            </a:r>
          </a:p>
          <a:p>
            <a:endParaRPr lang="en-US" baseline="0" dirty="0" smtClean="0"/>
          </a:p>
          <a:p>
            <a:r>
              <a:rPr lang="en-US" baseline="0" dirty="0" smtClean="0"/>
              <a:t>Not new but need to review. </a:t>
            </a:r>
          </a:p>
          <a:p>
            <a:r>
              <a:rPr lang="en-US" baseline="0" dirty="0" smtClean="0"/>
              <a:t>Here to work – is anyone bothering to check this off? Or do you know when to check it off? </a:t>
            </a:r>
          </a:p>
          <a:p>
            <a:r>
              <a:rPr lang="en-US" baseline="0" dirty="0" smtClean="0"/>
              <a:t>Home Schooled - any one using and does anyone know when to use it. </a:t>
            </a:r>
          </a:p>
          <a:p>
            <a:endParaRPr lang="en-US" baseline="0" dirty="0" smtClean="0"/>
          </a:p>
          <a:p>
            <a:r>
              <a:rPr lang="en-US" dirty="0" smtClean="0"/>
              <a:t>There</a:t>
            </a:r>
            <a:r>
              <a:rPr lang="en-US" baseline="0" dirty="0" smtClean="0"/>
              <a:t> is a new Colum to the course history screen.</a:t>
            </a:r>
          </a:p>
          <a:p>
            <a:endParaRPr lang="en-US" baseline="0" dirty="0" smtClean="0"/>
          </a:p>
          <a:p>
            <a:r>
              <a:rPr lang="en-US" baseline="0" dirty="0" smtClean="0"/>
              <a:t>Has Algebra – if the student has taken a full credit of algebra check this box at least once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6539446-6953-447E-A4E3-E7CFBF870046}" type="slidenum">
              <a:rPr lang="en-US" smtClean="0"/>
              <a:t>28</a:t>
            </a:fld>
            <a:endParaRPr lang="en-US"/>
          </a:p>
        </p:txBody>
      </p:sp>
    </p:spTree>
    <p:extLst>
      <p:ext uri="{BB962C8B-B14F-4D97-AF65-F5344CB8AC3E}">
        <p14:creationId xmlns:p14="http://schemas.microsoft.com/office/powerpoint/2010/main" val="339599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Graduation Plans – there is new information available (Review)</a:t>
            </a:r>
          </a:p>
          <a:p>
            <a:pPr marL="232943" indent="-232943">
              <a:buAutoNum type="alphaUcPeriod" startAt="10"/>
            </a:pPr>
            <a:endParaRPr lang="en-US" baseline="0" dirty="0" smtClean="0"/>
          </a:p>
          <a:p>
            <a:pPr marL="0" indent="0">
              <a:buNone/>
            </a:pPr>
            <a:r>
              <a:rPr lang="en-US" b="0" baseline="0" dirty="0" smtClean="0"/>
              <a:t>Alternate Student ID  (Reminder)– The districts should continue to collect and encode both the Alternate ID and the Student UID if available for all students who are enrolled in school.  This is very important because they are tied to the State Assessment download that occurs on NGS.  NGS DES should request the Alternate Student ID Number report by February 1</a:t>
            </a:r>
            <a:r>
              <a:rPr lang="en-US" b="0" baseline="30000" dirty="0" smtClean="0"/>
              <a:t>st</a:t>
            </a:r>
            <a:r>
              <a:rPr lang="en-US" b="0" baseline="0" dirty="0" smtClean="0"/>
              <a:t> so that the terminal site has enough time to encode the data by the last working day in February.  </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29</a:t>
            </a:fld>
            <a:endParaRPr lang="en-US"/>
          </a:p>
        </p:txBody>
      </p:sp>
    </p:spTree>
    <p:extLst>
      <p:ext uri="{BB962C8B-B14F-4D97-AF65-F5344CB8AC3E}">
        <p14:creationId xmlns:p14="http://schemas.microsoft.com/office/powerpoint/2010/main" val="192373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while participants</a:t>
            </a:r>
            <a:r>
              <a:rPr lang="en-US" baseline="0" dirty="0" smtClean="0"/>
              <a:t> are lining up.</a:t>
            </a:r>
            <a:endParaRPr lang="es-MX" dirty="0"/>
          </a:p>
        </p:txBody>
      </p:sp>
      <p:sp>
        <p:nvSpPr>
          <p:cNvPr id="4" name="Slide Number Placeholder 3"/>
          <p:cNvSpPr>
            <a:spLocks noGrp="1"/>
          </p:cNvSpPr>
          <p:nvPr>
            <p:ph type="sldNum" sz="quarter" idx="10"/>
          </p:nvPr>
        </p:nvSpPr>
        <p:spPr/>
        <p:txBody>
          <a:bodyPr/>
          <a:lstStyle/>
          <a:p>
            <a:fld id="{C6539446-6953-447E-A4E3-E7CFBF870046}" type="slidenum">
              <a:rPr lang="es-MX" smtClean="0"/>
              <a:t>3</a:t>
            </a:fld>
            <a:endParaRPr lang="es-MX"/>
          </a:p>
        </p:txBody>
      </p:sp>
    </p:spTree>
    <p:extLst>
      <p:ext uri="{BB962C8B-B14F-4D97-AF65-F5344CB8AC3E}">
        <p14:creationId xmlns:p14="http://schemas.microsoft.com/office/powerpoint/2010/main" val="331841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pass out the hand out for Graduation plan and walk through it with the participants.</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30</a:t>
            </a:fld>
            <a:endParaRPr lang="en-US"/>
          </a:p>
        </p:txBody>
      </p:sp>
    </p:spTree>
    <p:extLst>
      <p:ext uri="{BB962C8B-B14F-4D97-AF65-F5344CB8AC3E}">
        <p14:creationId xmlns:p14="http://schemas.microsoft.com/office/powerpoint/2010/main" val="2209538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Graduation Plan Reminders: </a:t>
            </a:r>
            <a:endParaRPr lang="es-MX"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the responsibility of the MEP Coordinator, along with the campus counselors and the NGS Data Specialist, to gather the graduation plans for input into NGS and to ensure all graduation requirements are met. Please keep in mind that a graduation plan should also be added for those migrant students (grades 9-12) who enroll throughout the school year (late enrollments).</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encoding a Graduation Plan in NGS for migrant students graduating under the STAAR assessment, the NGS Data Specialists should enter the words “</a:t>
            </a:r>
            <a:r>
              <a:rPr lang="en-US" sz="1200" b="1" kern="1200" dirty="0" smtClean="0">
                <a:solidFill>
                  <a:schemeClr val="tx1"/>
                </a:solidFill>
                <a:effectLst/>
                <a:latin typeface="+mn-lt"/>
                <a:ea typeface="+mn-ea"/>
                <a:cs typeface="+mn-cs"/>
              </a:rPr>
              <a:t>STAAR End of Course</a:t>
            </a:r>
            <a:r>
              <a:rPr lang="en-US" sz="1200" kern="1200" dirty="0" smtClean="0">
                <a:solidFill>
                  <a:schemeClr val="tx1"/>
                </a:solidFill>
                <a:effectLst/>
                <a:latin typeface="+mn-lt"/>
                <a:ea typeface="+mn-ea"/>
                <a:cs typeface="+mn-cs"/>
              </a:rPr>
              <a:t>” on the Test/Assessment field and, if applicable, add Distinguish Achievement and/or Performance Acknowledgments in the comment section. </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former three high school graduation plans (Minimum, Recommended, and Distinguished Achievement) was replaced with one Foundation program.  Students can earn endorsements and a "Distinguished Level of Achievement” on top of their Foundation program, as well as, performance acknowledgement on their diploma and transcript.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additional comments exist, enter “Additional documentation on file.”</a:t>
            </a:r>
            <a:endParaRPr lang="es-MX"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31</a:t>
            </a:fld>
            <a:endParaRPr lang="en-US"/>
          </a:p>
        </p:txBody>
      </p:sp>
    </p:spTree>
    <p:extLst>
      <p:ext uri="{BB962C8B-B14F-4D97-AF65-F5344CB8AC3E}">
        <p14:creationId xmlns:p14="http://schemas.microsoft.com/office/powerpoint/2010/main" val="360247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9" indent="0">
              <a:buNone/>
            </a:pPr>
            <a:r>
              <a:rPr lang="en-US" dirty="0" smtClean="0"/>
              <a:t>Notes…what</a:t>
            </a:r>
            <a:r>
              <a:rPr lang="en-US" baseline="0" dirty="0" smtClean="0"/>
              <a:t> is being talked about</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32</a:t>
            </a:fld>
            <a:endParaRPr lang="en-US"/>
          </a:p>
        </p:txBody>
      </p:sp>
    </p:spTree>
    <p:extLst>
      <p:ext uri="{BB962C8B-B14F-4D97-AF65-F5344CB8AC3E}">
        <p14:creationId xmlns:p14="http://schemas.microsoft.com/office/powerpoint/2010/main" val="2986358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45720" indent="0">
              <a:buNone/>
            </a:pPr>
            <a:r>
              <a:rPr lang="en-US" dirty="0" smtClean="0">
                <a:solidFill>
                  <a:schemeClr val="tx1">
                    <a:lumMod val="75000"/>
                    <a:lumOff val="25000"/>
                  </a:schemeClr>
                </a:solidFill>
              </a:rPr>
              <a:t>The mobile lifestyle of migratory children frequently results in enrolling into new schools without adequate, and in many cases any, documentation of their educational history. As a result, students do not receive credit for all coursework completed and in reported cases placed in inappropriate courses or grade levels. </a:t>
            </a:r>
          </a:p>
          <a:p>
            <a:pPr marL="45720" indent="0">
              <a:buNone/>
            </a:pPr>
            <a:endParaRPr lang="en-US" dirty="0" smtClean="0">
              <a:solidFill>
                <a:schemeClr val="tx1">
                  <a:lumMod val="75000"/>
                  <a:lumOff val="25000"/>
                </a:schemeClr>
              </a:solidFill>
            </a:endParaRPr>
          </a:p>
          <a:p>
            <a:pPr marL="45720" indent="0">
              <a:buNone/>
            </a:pPr>
            <a:r>
              <a:rPr lang="en-US" dirty="0" smtClean="0">
                <a:solidFill>
                  <a:schemeClr val="tx1">
                    <a:lumMod val="75000"/>
                    <a:lumOff val="25000"/>
                  </a:schemeClr>
                </a:solidFill>
              </a:rPr>
              <a:t> It is the responsibility of the MEP Coordinator, along with the campus counselors and the NGS Data Specialist, to collect and monitor </a:t>
            </a:r>
            <a:r>
              <a:rPr lang="en-US" b="1" dirty="0" smtClean="0">
                <a:solidFill>
                  <a:schemeClr val="tx1">
                    <a:lumMod val="75000"/>
                    <a:lumOff val="25000"/>
                  </a:schemeClr>
                </a:solidFill>
              </a:rPr>
              <a:t>secondary credits</a:t>
            </a:r>
            <a:r>
              <a:rPr lang="en-US" dirty="0" smtClean="0">
                <a:solidFill>
                  <a:schemeClr val="tx1">
                    <a:lumMod val="75000"/>
                    <a:lumOff val="25000"/>
                  </a:schemeClr>
                </a:solidFill>
              </a:rPr>
              <a:t> and ensure </a:t>
            </a:r>
            <a:r>
              <a:rPr lang="en-US" b="1" dirty="0" smtClean="0">
                <a:solidFill>
                  <a:schemeClr val="tx1">
                    <a:lumMod val="75000"/>
                    <a:lumOff val="25000"/>
                  </a:schemeClr>
                </a:solidFill>
              </a:rPr>
              <a:t>withdrawal</a:t>
            </a:r>
            <a:r>
              <a:rPr lang="en-US" dirty="0" smtClean="0">
                <a:solidFill>
                  <a:schemeClr val="tx1">
                    <a:lumMod val="75000"/>
                    <a:lumOff val="25000"/>
                  </a:schemeClr>
                </a:solidFill>
              </a:rPr>
              <a:t> </a:t>
            </a:r>
            <a:r>
              <a:rPr lang="en-US" b="1" dirty="0" smtClean="0">
                <a:solidFill>
                  <a:schemeClr val="tx1">
                    <a:lumMod val="75000"/>
                    <a:lumOff val="25000"/>
                  </a:schemeClr>
                </a:solidFill>
              </a:rPr>
              <a:t>grades consolidation</a:t>
            </a:r>
            <a:r>
              <a:rPr lang="en-US" dirty="0" smtClean="0">
                <a:solidFill>
                  <a:schemeClr val="tx1">
                    <a:lumMod val="75000"/>
                    <a:lumOff val="25000"/>
                  </a:schemeClr>
                </a:solidFill>
              </a:rPr>
              <a:t> and </a:t>
            </a:r>
            <a:r>
              <a:rPr lang="en-US" b="1" dirty="0" smtClean="0">
                <a:solidFill>
                  <a:schemeClr val="tx1">
                    <a:lumMod val="75000"/>
                    <a:lumOff val="25000"/>
                  </a:schemeClr>
                </a:solidFill>
              </a:rPr>
              <a:t>missing credits</a:t>
            </a:r>
            <a:r>
              <a:rPr lang="en-US" dirty="0" smtClean="0">
                <a:solidFill>
                  <a:schemeClr val="tx1">
                    <a:lumMod val="75000"/>
                    <a:lumOff val="25000"/>
                  </a:schemeClr>
                </a:solidFill>
              </a:rPr>
              <a:t> are updated in a timely manner.</a:t>
            </a:r>
          </a:p>
          <a:p>
            <a:pPr marL="45720" indent="0">
              <a:buNone/>
            </a:pPr>
            <a:endParaRPr lang="en-US" dirty="0" smtClean="0">
              <a:solidFill>
                <a:schemeClr val="tx1">
                  <a:lumMod val="75000"/>
                  <a:lumOff val="25000"/>
                </a:schemeClr>
              </a:solidFill>
            </a:endParaRPr>
          </a:p>
          <a:p>
            <a:pPr marL="63500" lvl="0" indent="0">
              <a:lnSpc>
                <a:spcPct val="100000"/>
              </a:lnSpc>
              <a:spcBef>
                <a:spcPts val="0"/>
              </a:spcBef>
              <a:buSzTx/>
              <a:buNone/>
              <a:defRPr/>
            </a:pPr>
            <a:r>
              <a:rPr lang="en-US" dirty="0" smtClean="0">
                <a:solidFill>
                  <a:schemeClr val="tx1">
                    <a:lumMod val="75000"/>
                    <a:lumOff val="25000"/>
                  </a:schemeClr>
                </a:solidFill>
              </a:rPr>
              <a:t>NGS specialist should provide secondary credit reports to the appropriate MEP personnel who should monitor and ensure earned credits have been granted and that withdrawal grades consolidation and missing credits have been reviewed.</a:t>
            </a:r>
          </a:p>
          <a:p>
            <a:pPr marL="45720" indent="0">
              <a:buNone/>
            </a:pPr>
            <a:endParaRPr lang="en-US" dirty="0" smtClean="0">
              <a:solidFill>
                <a:schemeClr val="tx1">
                  <a:lumMod val="75000"/>
                  <a:lumOff val="25000"/>
                </a:schemeClr>
              </a:solidFill>
            </a:endParaRPr>
          </a:p>
          <a:p>
            <a:pPr marL="4572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33</a:t>
            </a:fld>
            <a:endParaRPr lang="en-US"/>
          </a:p>
        </p:txBody>
      </p:sp>
    </p:spTree>
    <p:extLst>
      <p:ext uri="{BB962C8B-B14F-4D97-AF65-F5344CB8AC3E}">
        <p14:creationId xmlns:p14="http://schemas.microsoft.com/office/powerpoint/2010/main" val="580356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answer on next slide</a:t>
            </a:r>
          </a:p>
          <a:p>
            <a:endParaRPr lang="en-US" baseline="0" dirty="0" smtClean="0"/>
          </a:p>
          <a:p>
            <a:r>
              <a:rPr lang="en-US" baseline="0" dirty="0" smtClean="0"/>
              <a:t>What is the process the NGS specialist should follow?</a:t>
            </a:r>
          </a:p>
          <a:p>
            <a:r>
              <a:rPr lang="en-US" baseline="0" dirty="0" smtClean="0"/>
              <a:t>Whose responsible for obtaining the grades from CO.?</a:t>
            </a:r>
          </a:p>
          <a:p>
            <a:r>
              <a:rPr lang="en-US" baseline="0" dirty="0" smtClean="0"/>
              <a:t>Can you contact any other states?</a:t>
            </a:r>
          </a:p>
          <a:p>
            <a:endParaRPr lang="en-US" baseline="0" dirty="0" smtClean="0"/>
          </a:p>
          <a:p>
            <a:r>
              <a:rPr lang="en-US" baseline="0" dirty="0" smtClean="0"/>
              <a:t>Answer: </a:t>
            </a:r>
          </a:p>
          <a:p>
            <a:pPr defTabSz="931774">
              <a:defRPr/>
            </a:pPr>
            <a:r>
              <a:rPr lang="en-US" dirty="0" smtClean="0"/>
              <a:t>Yes, in Texas NGS specialist work in collaboration with the school counselor to request the most current grade information to ensure that the student is placed the correct courses and grade level. </a:t>
            </a:r>
          </a:p>
          <a:p>
            <a:pPr defTabSz="931774">
              <a:defRPr/>
            </a:pPr>
            <a:endParaRPr lang="en-US" dirty="0" smtClean="0"/>
          </a:p>
          <a:p>
            <a:pPr defTabSz="931774">
              <a:defRPr/>
            </a:pPr>
            <a:r>
              <a:rPr lang="en-US" dirty="0" smtClean="0"/>
              <a:t>If an MSIX user discovers that information such as secondary school coursework from a state in which the child was preciously  enrolled is not on MSIX, we encourage the school district to send a data request through MSIX to the previous State requesting missing student data.</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34</a:t>
            </a:fld>
            <a:endParaRPr lang="en-US"/>
          </a:p>
        </p:txBody>
      </p:sp>
    </p:spTree>
    <p:extLst>
      <p:ext uri="{BB962C8B-B14F-4D97-AF65-F5344CB8AC3E}">
        <p14:creationId xmlns:p14="http://schemas.microsoft.com/office/powerpoint/2010/main" val="918534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answer on next slide</a:t>
            </a:r>
          </a:p>
          <a:p>
            <a:endParaRPr lang="en-US" baseline="0" dirty="0" smtClean="0"/>
          </a:p>
          <a:p>
            <a:r>
              <a:rPr lang="en-US" baseline="0" dirty="0" smtClean="0"/>
              <a:t>What is the process the NGS specialist should follow?</a:t>
            </a:r>
          </a:p>
          <a:p>
            <a:r>
              <a:rPr lang="en-US" baseline="0" dirty="0" smtClean="0"/>
              <a:t>Whose responsible for obtaining the grades from CO.?</a:t>
            </a:r>
          </a:p>
          <a:p>
            <a:r>
              <a:rPr lang="en-US" baseline="0" dirty="0" smtClean="0"/>
              <a:t>Can you contact any other states?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35</a:t>
            </a:fld>
            <a:endParaRPr lang="en-US"/>
          </a:p>
        </p:txBody>
      </p:sp>
    </p:spTree>
    <p:extLst>
      <p:ext uri="{BB962C8B-B14F-4D97-AF65-F5344CB8AC3E}">
        <p14:creationId xmlns:p14="http://schemas.microsoft.com/office/powerpoint/2010/main" val="3745394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State academic assessment results are extremely critical because they flag migrant student needs in the MEP funding formula to the districts and flag students as “Priority for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Calibri" panose="020F0502020204030204" pitchFamily="34" charset="0"/>
              </a:rPr>
              <a:t>In order for NGS to interpret the data, state assessment score and assessment interpretation MUST be entered as follows:  SCALE SCORE PASS/FAIL (e.g., 2280 Pass.</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36</a:t>
            </a:fld>
            <a:endParaRPr lang="en-US"/>
          </a:p>
        </p:txBody>
      </p:sp>
    </p:spTree>
    <p:extLst>
      <p:ext uri="{BB962C8B-B14F-4D97-AF65-F5344CB8AC3E}">
        <p14:creationId xmlns:p14="http://schemas.microsoft.com/office/powerpoint/2010/main" val="349458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Calibri" panose="020F0502020204030204" pitchFamily="34" charset="0"/>
              </a:rPr>
              <a:t>In order for NGS to interpret the data, state assessment score and assessment interpretation MUST be entered as follows:  SCALE SCORE PASS/FAIL (e.g., 2280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37</a:t>
            </a:fld>
            <a:endParaRPr lang="en-US"/>
          </a:p>
        </p:txBody>
      </p:sp>
    </p:spTree>
    <p:extLst>
      <p:ext uri="{BB962C8B-B14F-4D97-AF65-F5344CB8AC3E}">
        <p14:creationId xmlns:p14="http://schemas.microsoft.com/office/powerpoint/2010/main" val="4011220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Calibri" panose="020F0502020204030204" pitchFamily="34" charset="0"/>
              </a:rPr>
              <a:t>In order for NGS to interpret the data, state assessment score and assessment interpretation MUST be entered as follows:  SCALE SCORE PASS/FAIL (e.g., 2280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38</a:t>
            </a:fld>
            <a:endParaRPr lang="en-US"/>
          </a:p>
        </p:txBody>
      </p:sp>
    </p:spTree>
    <p:extLst>
      <p:ext uri="{BB962C8B-B14F-4D97-AF65-F5344CB8AC3E}">
        <p14:creationId xmlns:p14="http://schemas.microsoft.com/office/powerpoint/2010/main" val="3820487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39</a:t>
            </a:fld>
            <a:endParaRPr lang="en-US"/>
          </a:p>
        </p:txBody>
      </p:sp>
    </p:spTree>
    <p:extLst>
      <p:ext uri="{BB962C8B-B14F-4D97-AF65-F5344CB8AC3E}">
        <p14:creationId xmlns:p14="http://schemas.microsoft.com/office/powerpoint/2010/main" val="63079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Fear in a Hat</a:t>
            </a:r>
            <a:r>
              <a:rPr lang="en-US" baseline="0" dirty="0" smtClean="0"/>
              <a:t> is a </a:t>
            </a:r>
            <a:r>
              <a:rPr lang="en-US" dirty="0" smtClean="0"/>
              <a:t>teambuilding exercise about change.</a:t>
            </a:r>
          </a:p>
          <a:p>
            <a:endParaRPr lang="en-US" dirty="0" smtClean="0"/>
          </a:p>
          <a:p>
            <a:r>
              <a:rPr lang="en-US" dirty="0" smtClean="0"/>
              <a:t>Required Items: writing utensils, sheets of paper, and a hat(s). </a:t>
            </a:r>
          </a:p>
          <a:p>
            <a:endParaRPr lang="en-US" dirty="0" smtClean="0"/>
          </a:p>
          <a:p>
            <a:pPr defTabSz="931774">
              <a:defRPr/>
            </a:pPr>
            <a:r>
              <a:rPr lang="en-US" dirty="0" smtClean="0"/>
              <a:t>Instructions:</a:t>
            </a:r>
            <a:r>
              <a:rPr lang="en-US" baseline="0" dirty="0" smtClean="0"/>
              <a:t>  Scatter hats around the room.  Ask i</a:t>
            </a:r>
            <a:r>
              <a:rPr lang="en-US" dirty="0" smtClean="0"/>
              <a:t>ndividuals to write their fears relating to NGS/MSIX (anonymously) on sheets of paper which are then crumbled</a:t>
            </a:r>
            <a:r>
              <a:rPr lang="en-US" baseline="0" dirty="0" smtClean="0"/>
              <a:t> and toss it </a:t>
            </a:r>
            <a:r>
              <a:rPr lang="en-US" dirty="0" smtClean="0"/>
              <a:t>into a</a:t>
            </a:r>
            <a:r>
              <a:rPr lang="en-US" baseline="0" dirty="0" smtClean="0"/>
              <a:t> </a:t>
            </a:r>
            <a:r>
              <a:rPr lang="en-US" dirty="0" smtClean="0"/>
              <a:t>hat. </a:t>
            </a:r>
          </a:p>
          <a:p>
            <a:pPr defTabSz="931774">
              <a:defRPr/>
            </a:pPr>
            <a:endParaRPr lang="en-US" dirty="0" smtClean="0"/>
          </a:p>
          <a:p>
            <a:pPr defTabSz="931774">
              <a:defRPr/>
            </a:pPr>
            <a:r>
              <a:rPr lang="en-US" dirty="0" smtClean="0"/>
              <a:t>Time:</a:t>
            </a:r>
            <a:r>
              <a:rPr lang="en-US" baseline="0" dirty="0" smtClean="0"/>
              <a:t> </a:t>
            </a:r>
            <a:r>
              <a:rPr lang="en-US" dirty="0" smtClean="0"/>
              <a:t>Allow about 1-2 minutes of writing time, plus 5 minutes to read a couple of fears with the audience. </a:t>
            </a:r>
          </a:p>
          <a:p>
            <a:r>
              <a:rPr lang="en-US" dirty="0" smtClean="0"/>
              <a:t>Take turns reading one fear aloud, and ask</a:t>
            </a:r>
            <a:r>
              <a:rPr lang="en-US" baseline="0" dirty="0" smtClean="0"/>
              <a:t> participants to </a:t>
            </a:r>
            <a:r>
              <a:rPr lang="en-US" dirty="0" smtClean="0"/>
              <a:t>explain what the fear means. </a:t>
            </a:r>
          </a:p>
          <a:p>
            <a:r>
              <a:rPr lang="en-US" dirty="0" smtClean="0"/>
              <a:t>Discuss as a whole group what are some of the common fears. </a:t>
            </a:r>
          </a:p>
          <a:p>
            <a:pPr defTabSz="931774">
              <a:defRPr/>
            </a:pPr>
            <a:r>
              <a:rPr lang="en-US" dirty="0" smtClean="0"/>
              <a:t>Fears will</a:t>
            </a:r>
            <a:r>
              <a:rPr lang="en-US" baseline="0" dirty="0" smtClean="0"/>
              <a:t> be read </a:t>
            </a:r>
            <a:r>
              <a:rPr lang="en-US" dirty="0" smtClean="0"/>
              <a:t>throughout</a:t>
            </a:r>
            <a:r>
              <a:rPr lang="en-US" baseline="0" dirty="0" smtClean="0"/>
              <a:t> the day and answer given to any questions.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4</a:t>
            </a:fld>
            <a:endParaRPr lang="en-US"/>
          </a:p>
        </p:txBody>
      </p:sp>
    </p:spTree>
    <p:extLst>
      <p:ext uri="{BB962C8B-B14F-4D97-AF65-F5344CB8AC3E}">
        <p14:creationId xmlns:p14="http://schemas.microsoft.com/office/powerpoint/2010/main" val="141287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40</a:t>
            </a:fld>
            <a:endParaRPr lang="en-US" dirty="0"/>
          </a:p>
        </p:txBody>
      </p:sp>
    </p:spTree>
    <p:extLst>
      <p:ext uri="{BB962C8B-B14F-4D97-AF65-F5344CB8AC3E}">
        <p14:creationId xmlns:p14="http://schemas.microsoft.com/office/powerpoint/2010/main" val="64800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while reading the fears.</a:t>
            </a:r>
            <a:endParaRPr lang="es-MX" dirty="0"/>
          </a:p>
        </p:txBody>
      </p:sp>
      <p:sp>
        <p:nvSpPr>
          <p:cNvPr id="4" name="Slide Number Placeholder 3"/>
          <p:cNvSpPr>
            <a:spLocks noGrp="1"/>
          </p:cNvSpPr>
          <p:nvPr>
            <p:ph type="sldNum" sz="quarter" idx="10"/>
          </p:nvPr>
        </p:nvSpPr>
        <p:spPr/>
        <p:txBody>
          <a:bodyPr/>
          <a:lstStyle/>
          <a:p>
            <a:fld id="{C6539446-6953-447E-A4E3-E7CFBF870046}" type="slidenum">
              <a:rPr lang="es-MX" smtClean="0"/>
              <a:t>5</a:t>
            </a:fld>
            <a:endParaRPr lang="es-MX"/>
          </a:p>
        </p:txBody>
      </p:sp>
    </p:spTree>
    <p:extLst>
      <p:ext uri="{BB962C8B-B14F-4D97-AF65-F5344CB8AC3E}">
        <p14:creationId xmlns:p14="http://schemas.microsoft.com/office/powerpoint/2010/main" val="309390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introductions</a:t>
            </a:r>
            <a:r>
              <a:rPr lang="en-US" baseline="0" dirty="0" smtClean="0"/>
              <a:t> </a:t>
            </a:r>
          </a:p>
          <a:p>
            <a:r>
              <a:rPr lang="en-US" baseline="0" dirty="0" smtClean="0"/>
              <a:t>Read Purpose</a:t>
            </a:r>
          </a:p>
          <a:p>
            <a:r>
              <a:rPr lang="en-US" baseline="0" dirty="0" smtClean="0"/>
              <a:t>Let them know this Academy is an </a:t>
            </a:r>
            <a:r>
              <a:rPr lang="en-US" baseline="0" dirty="0" smtClean="0">
                <a:solidFill>
                  <a:srgbClr val="FF0000"/>
                </a:solidFill>
              </a:rPr>
              <a:t>interactive forum</a:t>
            </a:r>
            <a:r>
              <a:rPr lang="en-US" baseline="0" dirty="0" smtClean="0"/>
              <a:t>.</a:t>
            </a:r>
          </a:p>
        </p:txBody>
      </p:sp>
      <p:sp>
        <p:nvSpPr>
          <p:cNvPr id="4" name="Slide Number Placeholder 3"/>
          <p:cNvSpPr>
            <a:spLocks noGrp="1"/>
          </p:cNvSpPr>
          <p:nvPr>
            <p:ph type="sldNum" sz="quarter" idx="10"/>
          </p:nvPr>
        </p:nvSpPr>
        <p:spPr/>
        <p:txBody>
          <a:bodyPr/>
          <a:lstStyle/>
          <a:p>
            <a:fld id="{C6539446-6953-447E-A4E3-E7CFBF870046}" type="slidenum">
              <a:rPr lang="en-US" smtClean="0"/>
              <a:t>6</a:t>
            </a:fld>
            <a:endParaRPr lang="en-US"/>
          </a:p>
        </p:txBody>
      </p:sp>
    </p:spTree>
    <p:extLst>
      <p:ext uri="{BB962C8B-B14F-4D97-AF65-F5344CB8AC3E}">
        <p14:creationId xmlns:p14="http://schemas.microsoft.com/office/powerpoint/2010/main" val="362464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We’ve redesigned the look and feel, including our logo, color scheme, and typography. </a:t>
            </a:r>
          </a:p>
          <a:p>
            <a:r>
              <a:rPr lang="en-US" dirty="0" smtClean="0"/>
              <a:t>The NGS Review Team worked to find something that appeared modern and approachable. </a:t>
            </a:r>
          </a:p>
          <a:p>
            <a:r>
              <a:rPr lang="en-US" dirty="0" smtClean="0"/>
              <a:t>The primary focus was to expand on the guidance already provided with additional clarification and new content such as MSIX.</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C6539446-6953-447E-A4E3-E7CFBF870046}" type="slidenum">
              <a:rPr lang="en-US" smtClean="0"/>
              <a:t>7</a:t>
            </a:fld>
            <a:endParaRPr lang="en-US"/>
          </a:p>
        </p:txBody>
      </p:sp>
    </p:spTree>
    <p:extLst>
      <p:ext uri="{BB962C8B-B14F-4D97-AF65-F5344CB8AC3E}">
        <p14:creationId xmlns:p14="http://schemas.microsoft.com/office/powerpoint/2010/main" val="14537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We’ve redesigned the look and feel, including our logo, color scheme, and typography. </a:t>
            </a:r>
          </a:p>
          <a:p>
            <a:r>
              <a:rPr lang="en-US" dirty="0" smtClean="0"/>
              <a:t>The NGS Review Team worked to find something that appeared modern and approachable. </a:t>
            </a:r>
          </a:p>
          <a:p>
            <a:r>
              <a:rPr lang="en-US" dirty="0" smtClean="0"/>
              <a:t>The primary focus was to expand on the guidance already provided with additional clarification and new content such as MSIX.</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C6539446-6953-447E-A4E3-E7CFBF870046}" type="slidenum">
              <a:rPr lang="en-US" smtClean="0"/>
              <a:t>8</a:t>
            </a:fld>
            <a:endParaRPr lang="en-US"/>
          </a:p>
        </p:txBody>
      </p:sp>
    </p:spTree>
    <p:extLst>
      <p:ext uri="{BB962C8B-B14F-4D97-AF65-F5344CB8AC3E}">
        <p14:creationId xmlns:p14="http://schemas.microsoft.com/office/powerpoint/2010/main" val="323521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smtClean="0">
                <a:solidFill>
                  <a:srgbClr val="0070C0"/>
                </a:solidFill>
              </a:rPr>
              <a:t>If time allows </a:t>
            </a:r>
          </a:p>
          <a:p>
            <a:pPr algn="just"/>
            <a:r>
              <a:rPr lang="en-US" dirty="0" smtClean="0">
                <a:solidFill>
                  <a:srgbClr val="0070C0"/>
                </a:solidFill>
              </a:rPr>
              <a:t>Focus on Tabs</a:t>
            </a:r>
            <a:r>
              <a:rPr lang="en-US" baseline="0" dirty="0" smtClean="0">
                <a:solidFill>
                  <a:srgbClr val="0070C0"/>
                </a:solidFill>
              </a:rPr>
              <a:t> </a:t>
            </a:r>
          </a:p>
          <a:p>
            <a:pPr algn="just"/>
            <a:r>
              <a:rPr lang="en-US" baseline="0" dirty="0" smtClean="0">
                <a:solidFill>
                  <a:srgbClr val="0070C0"/>
                </a:solidFill>
              </a:rPr>
              <a:t>Show different areas</a:t>
            </a:r>
          </a:p>
          <a:p>
            <a:pPr algn="just"/>
            <a:r>
              <a:rPr lang="en-US" baseline="0" dirty="0" smtClean="0">
                <a:solidFill>
                  <a:srgbClr val="0070C0"/>
                </a:solidFill>
              </a:rPr>
              <a:t>Remove Red text</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C6539446-6953-447E-A4E3-E7CFBF870046}" type="slidenum">
              <a:rPr lang="en-US" smtClean="0"/>
              <a:t>9</a:t>
            </a:fld>
            <a:endParaRPr lang="en-US"/>
          </a:p>
        </p:txBody>
      </p:sp>
    </p:spTree>
    <p:extLst>
      <p:ext uri="{BB962C8B-B14F-4D97-AF65-F5344CB8AC3E}">
        <p14:creationId xmlns:p14="http://schemas.microsoft.com/office/powerpoint/2010/main" val="3512700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2" name="Title 1"/>
          <p:cNvSpPr>
            <a:spLocks noGrp="1"/>
          </p:cNvSpPr>
          <p:nvPr>
            <p:ph type="ctrTitle" hasCustomPrompt="1"/>
          </p:nvPr>
        </p:nvSpPr>
        <p:spPr>
          <a:xfrm>
            <a:off x="1305872" y="1309047"/>
            <a:ext cx="9602789" cy="2667000"/>
          </a:xfrm>
        </p:spPr>
        <p:txBody>
          <a:bodyPr anchor="b">
            <a:noAutofit/>
          </a:bodyPr>
          <a:lstStyle>
            <a:lvl1pPr algn="ctr">
              <a:defRPr sz="4800">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latin typeface="Calibri" panose="020F05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endParaRPr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91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43597-2DB8-4A88-840C-57122D20A3B6}"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40631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43597-2DB8-4A88-840C-57122D20A3B6}"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70592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43597-2DB8-4A88-840C-57122D20A3B6}"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218013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43597-2DB8-4A88-840C-57122D20A3B6}"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16528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43597-2DB8-4A88-840C-57122D20A3B6}"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18691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43597-2DB8-4A88-840C-57122D20A3B6}"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330968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43597-2DB8-4A88-840C-57122D20A3B6}"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322013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43597-2DB8-4A88-840C-57122D20A3B6}"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334898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43597-2DB8-4A88-840C-57122D20A3B6}"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125401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43597-2DB8-4A88-840C-57122D20A3B6}"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263002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43597-2DB8-4A88-840C-57122D20A3B6}"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125CF-800B-4881-B664-1A546D8F20AD}" type="slidenum">
              <a:rPr lang="en-US" smtClean="0"/>
              <a:t>‹#›</a:t>
            </a:fld>
            <a:endParaRPr lang="en-US"/>
          </a:p>
        </p:txBody>
      </p:sp>
    </p:spTree>
    <p:extLst>
      <p:ext uri="{BB962C8B-B14F-4D97-AF65-F5344CB8AC3E}">
        <p14:creationId xmlns:p14="http://schemas.microsoft.com/office/powerpoint/2010/main" val="39990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atin typeface="Calibri" panose="020F050202020403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dirty="0"/>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atin typeface="Calibri" panose="020F0502020204030204" pitchFamily="34" charset="0"/>
              </a:defRPr>
            </a:lvl1pPr>
            <a:lvl2pPr>
              <a:defRPr sz="1600">
                <a:latin typeface="Calibri" panose="020F0502020204030204" pitchFamily="34" charset="0"/>
              </a:defRPr>
            </a:lvl2pPr>
            <a:lvl3pPr>
              <a:defRPr sz="14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atin typeface="Calibri" panose="020F0502020204030204" pitchFamily="34" charset="0"/>
              </a:defRPr>
            </a:lvl1pPr>
            <a:lvl2pPr>
              <a:defRPr sz="1600">
                <a:latin typeface="Calibri" panose="020F0502020204030204" pitchFamily="34" charset="0"/>
              </a:defRPr>
            </a:lvl2pPr>
            <a:lvl3pPr>
              <a:defRPr sz="14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11/5/2018</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atin typeface="Calibri" panose="020F050202020403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760413" y="685800"/>
            <a:ext cx="6858000" cy="4572000"/>
          </a:xfrm>
        </p:spPr>
        <p:txBody>
          <a:bodyPr>
            <a:normAutofit/>
          </a:bodyPr>
          <a:lstStyle>
            <a:lvl1pPr>
              <a:defRPr sz="20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atin typeface="Calibri" panose="020F0502020204030204" pitchFamily="34" charset="0"/>
              </a:defRPr>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2"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11/5/2018</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43597-2DB8-4A88-840C-57122D20A3B6}"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125CF-800B-4881-B664-1A546D8F20AD}" type="slidenum">
              <a:rPr lang="en-US" smtClean="0"/>
              <a:t>‹#›</a:t>
            </a:fld>
            <a:endParaRPr lang="en-US"/>
          </a:p>
        </p:txBody>
      </p:sp>
    </p:spTree>
    <p:extLst>
      <p:ext uri="{BB962C8B-B14F-4D97-AF65-F5344CB8AC3E}">
        <p14:creationId xmlns:p14="http://schemas.microsoft.com/office/powerpoint/2010/main" val="18185079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hyperlink" Target="https://pixabay.com/en/sea-shells-shells-sea-sea-shell-221540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tea4avholly.tea.state.tx.us/tea.askted.web/forms/home.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hyperlink" Target="http://raduzhniestranici.blogspot.com/2014/06/blog-post.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6" t="10112" r="43014" b="24719"/>
          <a:stretch/>
        </p:blipFill>
        <p:spPr>
          <a:xfrm>
            <a:off x="-32101" y="0"/>
            <a:ext cx="12243765" cy="6843251"/>
          </a:xfrm>
          <a:prstGeom prst="rect">
            <a:avLst/>
          </a:prstGeom>
        </p:spPr>
      </p:pic>
      <p:sp>
        <p:nvSpPr>
          <p:cNvPr id="11" name="Rectangle 10"/>
          <p:cNvSpPr/>
          <p:nvPr/>
        </p:nvSpPr>
        <p:spPr>
          <a:xfrm>
            <a:off x="-37558" y="0"/>
            <a:ext cx="5994749" cy="6858000"/>
          </a:xfrm>
          <a:prstGeom prst="rect">
            <a:avLst/>
          </a:prstGeom>
          <a:solidFill>
            <a:schemeClr val="bg1">
              <a:lumMod val="9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346075"/>
            <a:endParaRPr lang="en-US" sz="3200" b="1" dirty="0" smtClean="0">
              <a:solidFill>
                <a:schemeClr val="tx1">
                  <a:lumMod val="75000"/>
                  <a:lumOff val="25000"/>
                </a:schemeClr>
              </a:solidFill>
              <a:latin typeface="Arial" pitchFamily="34" charset="0"/>
              <a:cs typeface="Arial" pitchFamily="34" charset="0"/>
            </a:endParaRPr>
          </a:p>
          <a:p>
            <a:pPr marL="346075" algn="ctr"/>
            <a:endParaRPr lang="en-US" sz="3200" b="1" dirty="0" smtClean="0">
              <a:solidFill>
                <a:schemeClr val="tx1">
                  <a:lumMod val="75000"/>
                  <a:lumOff val="25000"/>
                </a:schemeClr>
              </a:solidFill>
              <a:latin typeface="Arial" pitchFamily="34" charset="0"/>
              <a:cs typeface="Arial" pitchFamily="34" charset="0"/>
            </a:endParaRPr>
          </a:p>
          <a:p>
            <a:pPr marL="346075" algn="ctr"/>
            <a:r>
              <a:rPr lang="en-US" sz="3200" dirty="0" smtClean="0">
                <a:solidFill>
                  <a:srgbClr val="005F86"/>
                </a:solidFill>
                <a:latin typeface="Arial" pitchFamily="34" charset="0"/>
                <a:cs typeface="Arial" pitchFamily="34" charset="0"/>
              </a:rPr>
              <a:t> </a:t>
            </a:r>
            <a:endParaRPr lang="en-US" sz="4400" dirty="0" smtClean="0">
              <a:solidFill>
                <a:srgbClr val="005F86"/>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2" name="Title 1"/>
          <p:cNvSpPr>
            <a:spLocks noGrp="1"/>
          </p:cNvSpPr>
          <p:nvPr>
            <p:ph type="ctrTitle"/>
          </p:nvPr>
        </p:nvSpPr>
        <p:spPr>
          <a:xfrm>
            <a:off x="-32101" y="842072"/>
            <a:ext cx="5994749" cy="626438"/>
          </a:xfrm>
        </p:spPr>
        <p:txBody>
          <a:bodyPr/>
          <a:lstStyle/>
          <a:p>
            <a:r>
              <a:rPr lang="en-US" sz="3600" b="1" dirty="0" smtClean="0">
                <a:solidFill>
                  <a:srgbClr val="0070C0"/>
                </a:solidFill>
                <a:latin typeface="Calibri" panose="020F0502020204030204" pitchFamily="34" charset="0"/>
                <a:cs typeface="Arial" panose="020B0604020202020204" pitchFamily="34" charset="0"/>
              </a:rPr>
              <a:t>NGS &amp; MSIX ACADEMY</a:t>
            </a:r>
            <a:endParaRPr lang="en-US" sz="4400" b="1" dirty="0">
              <a:solidFill>
                <a:srgbClr val="0070C0"/>
              </a:solidFill>
              <a:latin typeface="Calibri" panose="020F0502020204030204" pitchFamily="34" charset="0"/>
              <a:cs typeface="Arial" panose="020B0604020202020204" pitchFamily="34" charset="0"/>
            </a:endParaRPr>
          </a:p>
        </p:txBody>
      </p:sp>
      <p:sp>
        <p:nvSpPr>
          <p:cNvPr id="6" name="Subtitle 2"/>
          <p:cNvSpPr txBox="1">
            <a:spLocks/>
          </p:cNvSpPr>
          <p:nvPr/>
        </p:nvSpPr>
        <p:spPr>
          <a:xfrm>
            <a:off x="-37557" y="634619"/>
            <a:ext cx="5238207" cy="3940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0"/>
              </a:spcBef>
              <a:buSzPct val="100000"/>
              <a:buFont typeface="Arial" pitchFamily="34" charset="0"/>
              <a:buNone/>
              <a:defRPr sz="1800" kern="1200" cap="all" baseline="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accent2">
                    <a:lumMod val="5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accent2">
                    <a:lumMod val="5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9pPr>
          </a:lstStyle>
          <a:p>
            <a:pPr algn="r"/>
            <a:r>
              <a:rPr lang="en-US" sz="2400" b="1" dirty="0" smtClean="0">
                <a:solidFill>
                  <a:schemeClr val="tx1">
                    <a:lumMod val="75000"/>
                    <a:lumOff val="25000"/>
                  </a:schemeClr>
                </a:solidFill>
                <a:latin typeface="Calibri" panose="020F0502020204030204" pitchFamily="34" charset="0"/>
              </a:rPr>
              <a:t>2018|2019</a:t>
            </a:r>
            <a:endParaRPr lang="en-US" sz="2000" b="1" dirty="0" smtClean="0">
              <a:solidFill>
                <a:schemeClr val="tx1">
                  <a:lumMod val="75000"/>
                  <a:lumOff val="25000"/>
                </a:schemeClr>
              </a:solidFill>
              <a:latin typeface="Calibri" panose="020F0502020204030204" pitchFamily="34" charset="0"/>
            </a:endParaRPr>
          </a:p>
        </p:txBody>
      </p:sp>
      <p:sp>
        <p:nvSpPr>
          <p:cNvPr id="13" name="TextBox 12"/>
          <p:cNvSpPr txBox="1"/>
          <p:nvPr/>
        </p:nvSpPr>
        <p:spPr>
          <a:xfrm>
            <a:off x="6523407" y="6131421"/>
            <a:ext cx="6229352"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AMET Conference | South Padre Island Convention Center | November 7-9, 2018</a:t>
            </a:r>
            <a:endParaRPr lang="en-US" sz="1200" b="1" dirty="0">
              <a:solidFill>
                <a:schemeClr val="bg1"/>
              </a:solidFill>
              <a:latin typeface="Calibri" panose="020F0502020204030204" pitchFamily="34" charset="0"/>
            </a:endParaRPr>
          </a:p>
        </p:txBody>
      </p:sp>
      <p:sp>
        <p:nvSpPr>
          <p:cNvPr id="9" name="Subtitle 2"/>
          <p:cNvSpPr txBox="1">
            <a:spLocks/>
          </p:cNvSpPr>
          <p:nvPr/>
        </p:nvSpPr>
        <p:spPr>
          <a:xfrm>
            <a:off x="534116" y="5166359"/>
            <a:ext cx="4851400" cy="1200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buSzPct val="100000"/>
              <a:buFont typeface="Arial" pitchFamily="34" charset="0"/>
              <a:buNone/>
              <a:defRPr sz="1800" kern="1200" cap="all" baseline="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accent2">
                    <a:lumMod val="5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accent2">
                    <a:lumMod val="5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accent2">
                    <a:lumMod val="50000"/>
                  </a:schemeClr>
                </a:solidFill>
                <a:latin typeface="+mn-lt"/>
                <a:ea typeface="+mn-ea"/>
                <a:cs typeface="+mn-cs"/>
              </a:defRPr>
            </a:lvl9pPr>
          </a:lstStyle>
          <a:p>
            <a:pPr algn="l"/>
            <a:r>
              <a:rPr lang="en-US" sz="2000" b="1" cap="none" dirty="0" smtClean="0">
                <a:solidFill>
                  <a:schemeClr val="tx1">
                    <a:lumMod val="75000"/>
                    <a:lumOff val="25000"/>
                  </a:schemeClr>
                </a:solidFill>
                <a:latin typeface="Calibri" panose="020F0502020204030204" pitchFamily="34" charset="0"/>
              </a:rPr>
              <a:t>Presenters: </a:t>
            </a:r>
          </a:p>
          <a:p>
            <a:pPr algn="l"/>
            <a:r>
              <a:rPr lang="en-US" sz="2000" cap="none" dirty="0" smtClean="0">
                <a:solidFill>
                  <a:schemeClr val="tx1">
                    <a:lumMod val="75000"/>
                    <a:lumOff val="25000"/>
                  </a:schemeClr>
                </a:solidFill>
                <a:latin typeface="Calibri" panose="020F0502020204030204" pitchFamily="34" charset="0"/>
              </a:rPr>
              <a:t>Melba D. Garza, NGS/MSIX State Trainer </a:t>
            </a:r>
          </a:p>
          <a:p>
            <a:pPr algn="l"/>
            <a:r>
              <a:rPr lang="en-US" sz="2000" cap="none" dirty="0" smtClean="0">
                <a:solidFill>
                  <a:schemeClr val="tx1">
                    <a:lumMod val="75000"/>
                    <a:lumOff val="25000"/>
                  </a:schemeClr>
                </a:solidFill>
                <a:latin typeface="Calibri" panose="020F0502020204030204" pitchFamily="34" charset="0"/>
              </a:rPr>
              <a:t>Esmeralda Solano</a:t>
            </a:r>
            <a:r>
              <a:rPr lang="en-US" sz="2000" cap="none" dirty="0">
                <a:solidFill>
                  <a:schemeClr val="tx1">
                    <a:lumMod val="75000"/>
                    <a:lumOff val="25000"/>
                  </a:schemeClr>
                </a:solidFill>
                <a:latin typeface="Calibri" panose="020F0502020204030204" pitchFamily="34" charset="0"/>
              </a:rPr>
              <a:t>, </a:t>
            </a:r>
            <a:r>
              <a:rPr lang="en-US" sz="2000" cap="none" dirty="0" smtClean="0">
                <a:solidFill>
                  <a:schemeClr val="tx1">
                    <a:lumMod val="75000"/>
                    <a:lumOff val="25000"/>
                  </a:schemeClr>
                </a:solidFill>
                <a:latin typeface="Calibri" panose="020F0502020204030204" pitchFamily="34" charset="0"/>
              </a:rPr>
              <a:t>ESC Region 20</a:t>
            </a:r>
          </a:p>
          <a:p>
            <a:pPr algn="l"/>
            <a:r>
              <a:rPr lang="en-US" sz="2000" cap="none" dirty="0" smtClean="0">
                <a:solidFill>
                  <a:schemeClr val="tx1">
                    <a:lumMod val="75000"/>
                    <a:lumOff val="25000"/>
                  </a:schemeClr>
                </a:solidFill>
                <a:latin typeface="Calibri" panose="020F0502020204030204" pitchFamily="34" charset="0"/>
              </a:rPr>
              <a:t>Jose </a:t>
            </a:r>
            <a:r>
              <a:rPr lang="en-US" sz="2000" cap="none" dirty="0" err="1" smtClean="0">
                <a:solidFill>
                  <a:schemeClr val="tx1">
                    <a:lumMod val="75000"/>
                    <a:lumOff val="25000"/>
                  </a:schemeClr>
                </a:solidFill>
                <a:latin typeface="Calibri" panose="020F0502020204030204" pitchFamily="34" charset="0"/>
              </a:rPr>
              <a:t>Guereca</a:t>
            </a:r>
            <a:r>
              <a:rPr lang="en-US" sz="2000" cap="none" dirty="0" smtClean="0">
                <a:solidFill>
                  <a:schemeClr val="tx1">
                    <a:lumMod val="75000"/>
                    <a:lumOff val="25000"/>
                  </a:schemeClr>
                </a:solidFill>
                <a:latin typeface="Calibri" panose="020F0502020204030204" pitchFamily="34" charset="0"/>
              </a:rPr>
              <a:t>, South San Antonio ISD</a:t>
            </a:r>
            <a:r>
              <a:rPr lang="en-US" sz="2000" cap="none" dirty="0" smtClean="0">
                <a:latin typeface="Calibri" panose="020F0502020204030204" pitchFamily="34" charset="0"/>
              </a:rPr>
              <a:t/>
            </a:r>
            <a:br>
              <a:rPr lang="en-US" sz="2000" cap="none" dirty="0" smtClean="0">
                <a:latin typeface="Calibri" panose="020F0502020204030204" pitchFamily="34" charset="0"/>
              </a:rPr>
            </a:br>
            <a:r>
              <a:rPr lang="en-US" sz="2000" cap="none" dirty="0" smtClean="0">
                <a:latin typeface="Calibri" panose="020F0502020204030204" pitchFamily="34" charset="0"/>
              </a:rPr>
              <a:t>		</a:t>
            </a:r>
            <a:endParaRPr lang="en-US" sz="2000" dirty="0">
              <a:latin typeface="Calibri" panose="020F0502020204030204" pitchFamily="34" charset="0"/>
            </a:endParaRPr>
          </a:p>
        </p:txBody>
      </p:sp>
      <p:sp>
        <p:nvSpPr>
          <p:cNvPr id="3" name="Oval 2"/>
          <p:cNvSpPr/>
          <p:nvPr/>
        </p:nvSpPr>
        <p:spPr>
          <a:xfrm>
            <a:off x="1709738" y="2064544"/>
            <a:ext cx="2457450" cy="2464594"/>
          </a:xfrm>
          <a:prstGeom prst="ellipse">
            <a:avLst/>
          </a:prstGeom>
          <a:solidFill>
            <a:srgbClr val="025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656" y="2037274"/>
            <a:ext cx="2560320" cy="2560320"/>
          </a:xfrm>
          <a:prstGeom prst="rect">
            <a:avLst/>
          </a:prstGeom>
          <a:noFill/>
          <a:ln>
            <a:noFill/>
          </a:ln>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8" name="Rectangle 7"/>
          <p:cNvSpPr/>
          <p:nvPr/>
        </p:nvSpPr>
        <p:spPr>
          <a:xfrm>
            <a:off x="1672281" y="4845524"/>
            <a:ext cx="9144000" cy="18510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b="1" dirty="0">
              <a:solidFill>
                <a:schemeClr val="bg1"/>
              </a:solidFill>
              <a:latin typeface="Arial" pitchFamily="34" charset="0"/>
              <a:cs typeface="Arial" pitchFamily="34" charset="0"/>
            </a:endParaRPr>
          </a:p>
          <a:p>
            <a:pPr algn="ctr"/>
            <a:endParaRPr lang="en-US" sz="2400" b="1" dirty="0">
              <a:solidFill>
                <a:schemeClr val="bg1"/>
              </a:solidFill>
              <a:latin typeface="Arial" pitchFamily="34" charset="0"/>
              <a:cs typeface="Arial" pitchFamily="34" charset="0"/>
            </a:endParaRPr>
          </a:p>
          <a:p>
            <a:pPr algn="ctr"/>
            <a:endParaRPr lang="en-US" sz="2400" b="1" dirty="0">
              <a:solidFill>
                <a:schemeClr val="bg1"/>
              </a:solidFill>
              <a:latin typeface="Arial" pitchFamily="34" charset="0"/>
              <a:cs typeface="Arial" pitchFamily="34" charset="0"/>
            </a:endParaRPr>
          </a:p>
          <a:p>
            <a:pPr algn="ctr"/>
            <a:r>
              <a:rPr lang="en-US" sz="2400" b="1" dirty="0">
                <a:solidFill>
                  <a:schemeClr val="tx1">
                    <a:lumMod val="75000"/>
                    <a:lumOff val="25000"/>
                  </a:schemeClr>
                </a:solidFill>
                <a:latin typeface="Arial" pitchFamily="34" charset="0"/>
                <a:cs typeface="Arial" pitchFamily="34" charset="0"/>
              </a:rPr>
              <a:t>Break Time | 2:00 – 2:30 p.m. </a:t>
            </a:r>
          </a:p>
          <a:p>
            <a:pPr algn="ctr"/>
            <a:endParaRPr lang="en-US" sz="2000" dirty="0">
              <a:solidFill>
                <a:srgbClr val="005F86"/>
              </a:solidFill>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357" y="825843"/>
            <a:ext cx="5475286" cy="5475290"/>
          </a:xfrm>
          <a:prstGeom prst="rect">
            <a:avLst/>
          </a:prstGeom>
        </p:spPr>
      </p:pic>
    </p:spTree>
    <p:extLst>
      <p:ext uri="{BB962C8B-B14F-4D97-AF65-F5344CB8AC3E}">
        <p14:creationId xmlns:p14="http://schemas.microsoft.com/office/powerpoint/2010/main" val="41973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9285" y="962525"/>
            <a:ext cx="4537306" cy="1087437"/>
          </a:xfrm>
        </p:spPr>
        <p:txBody>
          <a:bodyPr>
            <a:normAutofit/>
          </a:bodyPr>
          <a:lstStyle/>
          <a:p>
            <a:r>
              <a:rPr lang="en-US" sz="3200" b="1" dirty="0" smtClean="0">
                <a:solidFill>
                  <a:srgbClr val="0070C0"/>
                </a:solidFill>
                <a:latin typeface="Calibri" panose="020F0502020204030204" pitchFamily="34" charset="0"/>
              </a:rPr>
              <a:t>REVIEW SECTIONS  </a:t>
            </a:r>
            <a:endParaRPr lang="en-US" sz="3200" b="1" dirty="0">
              <a:solidFill>
                <a:srgbClr val="0070C0"/>
              </a:solidFill>
              <a:latin typeface="Calibri" panose="020F0502020204030204" pitchFamily="34" charset="0"/>
            </a:endParaRPr>
          </a:p>
        </p:txBody>
      </p:sp>
      <p:sp>
        <p:nvSpPr>
          <p:cNvPr id="3" name="Content Placeholder 2"/>
          <p:cNvSpPr>
            <a:spLocks noGrp="1"/>
          </p:cNvSpPr>
          <p:nvPr>
            <p:ph sz="half" idx="4294967295"/>
          </p:nvPr>
        </p:nvSpPr>
        <p:spPr>
          <a:xfrm>
            <a:off x="1179285" y="2049962"/>
            <a:ext cx="4745479" cy="2861149"/>
          </a:xfrm>
        </p:spPr>
        <p:txBody>
          <a:bodyPr>
            <a:noAutofit/>
          </a:bodyPr>
          <a:lstStyle/>
          <a:p>
            <a:r>
              <a:rPr lang="en-US" dirty="0" smtClean="0">
                <a:solidFill>
                  <a:schemeClr val="tx1">
                    <a:lumMod val="75000"/>
                    <a:lumOff val="25000"/>
                  </a:schemeClr>
                </a:solidFill>
                <a:latin typeface="Calibri" panose="020F0502020204030204" pitchFamily="34" charset="0"/>
              </a:rPr>
              <a:t>Enrollments</a:t>
            </a:r>
            <a:endParaRPr lang="en-US" dirty="0">
              <a:solidFill>
                <a:schemeClr val="tx1">
                  <a:lumMod val="75000"/>
                  <a:lumOff val="25000"/>
                </a:schemeClr>
              </a:solidFill>
              <a:latin typeface="Calibri" panose="020F0502020204030204" pitchFamily="34" charset="0"/>
            </a:endParaRPr>
          </a:p>
          <a:p>
            <a:r>
              <a:rPr lang="en-US" dirty="0">
                <a:solidFill>
                  <a:schemeClr val="tx1">
                    <a:lumMod val="75000"/>
                    <a:lumOff val="25000"/>
                  </a:schemeClr>
                </a:solidFill>
                <a:latin typeface="Calibri" panose="020F0502020204030204" pitchFamily="34" charset="0"/>
              </a:rPr>
              <a:t>Withdrawals</a:t>
            </a:r>
          </a:p>
          <a:p>
            <a:r>
              <a:rPr lang="en-US" dirty="0" smtClean="0">
                <a:solidFill>
                  <a:schemeClr val="tx1">
                    <a:lumMod val="75000"/>
                    <a:lumOff val="25000"/>
                  </a:schemeClr>
                </a:solidFill>
                <a:latin typeface="Calibri" panose="020F0502020204030204" pitchFamily="34" charset="0"/>
              </a:rPr>
              <a:t>Student Consolidated </a:t>
            </a:r>
            <a:r>
              <a:rPr lang="en-US" dirty="0">
                <a:solidFill>
                  <a:schemeClr val="tx1">
                    <a:lumMod val="75000"/>
                    <a:lumOff val="25000"/>
                  </a:schemeClr>
                </a:solidFill>
                <a:latin typeface="Calibri" panose="020F0502020204030204" pitchFamily="34" charset="0"/>
              </a:rPr>
              <a:t>Record</a:t>
            </a:r>
          </a:p>
          <a:p>
            <a:r>
              <a:rPr lang="en-US" dirty="0">
                <a:solidFill>
                  <a:schemeClr val="tx1">
                    <a:lumMod val="75000"/>
                    <a:lumOff val="25000"/>
                  </a:schemeClr>
                </a:solidFill>
                <a:latin typeface="Calibri" panose="020F0502020204030204" pitchFamily="34" charset="0"/>
              </a:rPr>
              <a:t>Move </a:t>
            </a:r>
            <a:r>
              <a:rPr lang="en-US" dirty="0" smtClean="0">
                <a:solidFill>
                  <a:schemeClr val="tx1">
                    <a:lumMod val="75000"/>
                    <a:lumOff val="25000"/>
                  </a:schemeClr>
                </a:solidFill>
                <a:latin typeface="Calibri" panose="020F0502020204030204" pitchFamily="34" charset="0"/>
              </a:rPr>
              <a:t>Notifications</a:t>
            </a:r>
          </a:p>
          <a:p>
            <a:r>
              <a:rPr lang="en-US" dirty="0" smtClean="0">
                <a:solidFill>
                  <a:schemeClr val="tx1">
                    <a:lumMod val="75000"/>
                    <a:lumOff val="25000"/>
                  </a:schemeClr>
                </a:solidFill>
                <a:latin typeface="Calibri" panose="020F0502020204030204" pitchFamily="34" charset="0"/>
              </a:rPr>
              <a:t>Data Requests</a:t>
            </a:r>
            <a:endParaRPr lang="en-US" dirty="0">
              <a:solidFill>
                <a:schemeClr val="tx1">
                  <a:lumMod val="75000"/>
                  <a:lumOff val="25000"/>
                </a:schemeClr>
              </a:solidFill>
              <a:latin typeface="Calibri" panose="020F0502020204030204" pitchFamily="34" charset="0"/>
            </a:endParaRPr>
          </a:p>
        </p:txBody>
      </p:sp>
      <p:pic>
        <p:nvPicPr>
          <p:cNvPr id="10" name="Picture 9">
            <a:extLst>
              <a:ext uri="{FF2B5EF4-FFF2-40B4-BE49-F238E27FC236}">
                <a16:creationId xmlns:a16="http://schemas.microsoft.com/office/drawing/2014/main" xmlns="" id="{309EDE6E-196B-4622-BBDE-35456CD018EB}"/>
              </a:ext>
            </a:extLst>
          </p:cNvPr>
          <p:cNvPicPr>
            <a:picLocks noChangeAspect="1"/>
          </p:cNvPicPr>
          <p:nvPr/>
        </p:nvPicPr>
        <p:blipFill>
          <a:blip r:embed="rId3">
            <a:extLst>
              <a:ext uri="{837473B0-CC2E-450A-ABE3-18F120FF3D39}">
                <a1611:picAttrSrcUrl xmlns:a1611="http://schemas.microsoft.com/office/drawing/2016/11/main" xmlns="" r:id="rId5"/>
              </a:ext>
            </a:extLst>
          </a:blip>
          <a:stretch>
            <a:fillRect/>
          </a:stretch>
        </p:blipFill>
        <p:spPr>
          <a:xfrm>
            <a:off x="6429375" y="0"/>
            <a:ext cx="5762624" cy="6858000"/>
          </a:xfrm>
          <a:prstGeom prst="rect">
            <a:avLst/>
          </a:prstGeom>
        </p:spPr>
      </p:pic>
      <p:grpSp>
        <p:nvGrpSpPr>
          <p:cNvPr id="5" name="Group 4"/>
          <p:cNvGrpSpPr>
            <a:grpSpLocks/>
          </p:cNvGrpSpPr>
          <p:nvPr/>
        </p:nvGrpSpPr>
        <p:grpSpPr>
          <a:xfrm>
            <a:off x="813525" y="3137399"/>
            <a:ext cx="365760" cy="365760"/>
            <a:chOff x="0" y="0"/>
            <a:chExt cx="205740" cy="215265"/>
          </a:xfrm>
        </p:grpSpPr>
        <p:pic>
          <p:nvPicPr>
            <p:cNvPr id="6" name="Picture 5" descr="Image result for msix logo migrant"/>
            <p:cNvPicPr>
              <a:picLocks noChangeAspect="1"/>
            </p:cNvPicPr>
            <p:nvPr/>
          </p:nvPicPr>
          <p:blipFill rotWithShape="1">
            <a:blip r:embed="rId6" cstate="print">
              <a:extLst>
                <a:ext uri="{28A0092B-C50C-407E-A947-70E740481C1C}">
                  <a14:useLocalDpi xmlns:a14="http://schemas.microsoft.com/office/drawing/2010/main" val="0"/>
                </a:ext>
              </a:extLst>
            </a:blip>
            <a:srcRect r="74445" b="-8521"/>
            <a:stretch/>
          </p:blipFill>
          <p:spPr bwMode="auto">
            <a:xfrm>
              <a:off x="0" y="0"/>
              <a:ext cx="205740" cy="215265"/>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a:off x="0" y="0"/>
              <a:ext cx="200715" cy="199300"/>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12" name="Group 11"/>
          <p:cNvGrpSpPr>
            <a:grpSpLocks/>
          </p:cNvGrpSpPr>
          <p:nvPr/>
        </p:nvGrpSpPr>
        <p:grpSpPr>
          <a:xfrm>
            <a:off x="813525" y="3609515"/>
            <a:ext cx="365760" cy="365760"/>
            <a:chOff x="0" y="0"/>
            <a:chExt cx="205740" cy="215265"/>
          </a:xfrm>
        </p:grpSpPr>
        <p:pic>
          <p:nvPicPr>
            <p:cNvPr id="13" name="Picture 12" descr="Image result for msix logo migrant"/>
            <p:cNvPicPr>
              <a:picLocks noChangeAspect="1"/>
            </p:cNvPicPr>
            <p:nvPr/>
          </p:nvPicPr>
          <p:blipFill rotWithShape="1">
            <a:blip r:embed="rId6" cstate="print">
              <a:extLst>
                <a:ext uri="{28A0092B-C50C-407E-A947-70E740481C1C}">
                  <a14:useLocalDpi xmlns:a14="http://schemas.microsoft.com/office/drawing/2010/main" val="0"/>
                </a:ext>
              </a:extLst>
            </a:blip>
            <a:srcRect r="74445" b="-8521"/>
            <a:stretch/>
          </p:blipFill>
          <p:spPr bwMode="auto">
            <a:xfrm>
              <a:off x="0" y="0"/>
              <a:ext cx="205740" cy="215265"/>
            </a:xfrm>
            <a:prstGeom prst="rect">
              <a:avLst/>
            </a:prstGeom>
            <a:noFill/>
            <a:ln>
              <a:noFill/>
            </a:ln>
            <a:extLst>
              <a:ext uri="{53640926-AAD7-44D8-BBD7-CCE9431645EC}">
                <a14:shadowObscured xmlns:a14="http://schemas.microsoft.com/office/drawing/2010/main"/>
              </a:ext>
            </a:extLst>
          </p:spPr>
        </p:pic>
        <p:sp>
          <p:nvSpPr>
            <p:cNvPr id="14" name="Rounded Rectangle 13"/>
            <p:cNvSpPr/>
            <p:nvPr/>
          </p:nvSpPr>
          <p:spPr>
            <a:xfrm>
              <a:off x="0" y="0"/>
              <a:ext cx="200715" cy="199300"/>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15" name="Group 14"/>
          <p:cNvGrpSpPr>
            <a:grpSpLocks/>
          </p:cNvGrpSpPr>
          <p:nvPr/>
        </p:nvGrpSpPr>
        <p:grpSpPr>
          <a:xfrm>
            <a:off x="809058" y="4144114"/>
            <a:ext cx="365760" cy="365760"/>
            <a:chOff x="0" y="0"/>
            <a:chExt cx="205740" cy="215265"/>
          </a:xfrm>
        </p:grpSpPr>
        <p:pic>
          <p:nvPicPr>
            <p:cNvPr id="16" name="Picture 15" descr="Image result for msix logo migrant"/>
            <p:cNvPicPr>
              <a:picLocks noChangeAspect="1"/>
            </p:cNvPicPr>
            <p:nvPr/>
          </p:nvPicPr>
          <p:blipFill rotWithShape="1">
            <a:blip r:embed="rId6" cstate="print">
              <a:extLst>
                <a:ext uri="{28A0092B-C50C-407E-A947-70E740481C1C}">
                  <a14:useLocalDpi xmlns:a14="http://schemas.microsoft.com/office/drawing/2010/main" val="0"/>
                </a:ext>
              </a:extLst>
            </a:blip>
            <a:srcRect r="74445" b="-8521"/>
            <a:stretch/>
          </p:blipFill>
          <p:spPr bwMode="auto">
            <a:xfrm>
              <a:off x="0" y="0"/>
              <a:ext cx="205740" cy="215265"/>
            </a:xfrm>
            <a:prstGeom prst="rect">
              <a:avLst/>
            </a:prstGeom>
            <a:noFill/>
            <a:ln>
              <a:noFill/>
            </a:ln>
            <a:extLst>
              <a:ext uri="{53640926-AAD7-44D8-BBD7-CCE9431645EC}">
                <a14:shadowObscured xmlns:a14="http://schemas.microsoft.com/office/drawing/2010/main"/>
              </a:ext>
            </a:extLst>
          </p:spPr>
        </p:pic>
        <p:sp>
          <p:nvSpPr>
            <p:cNvPr id="17" name="Rounded Rectangle 16"/>
            <p:cNvSpPr/>
            <p:nvPr/>
          </p:nvSpPr>
          <p:spPr>
            <a:xfrm>
              <a:off x="0" y="0"/>
              <a:ext cx="200715" cy="199300"/>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44107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341120" y="600074"/>
            <a:ext cx="9509759" cy="753237"/>
          </a:xfrm>
          <a:noFill/>
          <a:ln>
            <a:noFill/>
          </a:ln>
        </p:spPr>
        <p:txBody>
          <a:bodyPr>
            <a:normAutofit/>
          </a:bodyPr>
          <a:lstStyle/>
          <a:p>
            <a:r>
              <a:rPr lang="en-US" sz="3200" b="1" dirty="0" smtClean="0">
                <a:solidFill>
                  <a:srgbClr val="0070C0"/>
                </a:solidFill>
              </a:rPr>
              <a:t>Enrollments for Fall and Spring Semester</a:t>
            </a:r>
            <a:endParaRPr lang="en-US" sz="3200" b="1" dirty="0">
              <a:solidFill>
                <a:srgbClr val="0070C0"/>
              </a:solidFill>
            </a:endParaRPr>
          </a:p>
        </p:txBody>
      </p:sp>
      <p:sp>
        <p:nvSpPr>
          <p:cNvPr id="11" name="Content Placeholder 2"/>
          <p:cNvSpPr>
            <a:spLocks noGrp="1"/>
          </p:cNvSpPr>
          <p:nvPr>
            <p:ph sz="half" idx="2"/>
          </p:nvPr>
        </p:nvSpPr>
        <p:spPr>
          <a:xfrm>
            <a:off x="6278880" y="1572768"/>
            <a:ext cx="4572000" cy="3419362"/>
          </a:xfrm>
          <a:solidFill>
            <a:schemeClr val="bg1">
              <a:lumMod val="95000"/>
            </a:schemeClr>
          </a:solidFill>
          <a:ln>
            <a:solidFill>
              <a:schemeClr val="bg1">
                <a:lumMod val="75000"/>
              </a:schemeClr>
            </a:solidFill>
          </a:ln>
        </p:spPr>
        <p:txBody>
          <a:bodyPr/>
          <a:lstStyle/>
          <a:p>
            <a:pPr marL="45720" indent="0">
              <a:buNone/>
            </a:pPr>
            <a:r>
              <a:rPr lang="en-US" b="1" dirty="0" smtClean="0">
                <a:solidFill>
                  <a:schemeClr val="tx1">
                    <a:lumMod val="75000"/>
                    <a:lumOff val="25000"/>
                  </a:schemeClr>
                </a:solidFill>
              </a:rPr>
              <a:t>Enrollees</a:t>
            </a:r>
          </a:p>
          <a:p>
            <a:r>
              <a:rPr lang="en-US" dirty="0" smtClean="0">
                <a:solidFill>
                  <a:schemeClr val="tx1">
                    <a:lumMod val="75000"/>
                    <a:lumOff val="25000"/>
                  </a:schemeClr>
                </a:solidFill>
              </a:rPr>
              <a:t>These </a:t>
            </a:r>
            <a:r>
              <a:rPr lang="en-US" dirty="0">
                <a:solidFill>
                  <a:schemeClr val="tx1">
                    <a:lumMod val="75000"/>
                    <a:lumOff val="25000"/>
                  </a:schemeClr>
                </a:solidFill>
              </a:rPr>
              <a:t>are </a:t>
            </a:r>
            <a:r>
              <a:rPr lang="en-US" dirty="0" smtClean="0">
                <a:solidFill>
                  <a:schemeClr val="tx1">
                    <a:lumMod val="75000"/>
                    <a:lumOff val="25000"/>
                  </a:schemeClr>
                </a:solidFill>
              </a:rPr>
              <a:t>students </a:t>
            </a:r>
            <a:r>
              <a:rPr lang="en-US" dirty="0">
                <a:solidFill>
                  <a:schemeClr val="tx1">
                    <a:lumMod val="75000"/>
                    <a:lumOff val="25000"/>
                  </a:schemeClr>
                </a:solidFill>
              </a:rPr>
              <a:t>encoded with an enrollment type </a:t>
            </a:r>
            <a:r>
              <a:rPr lang="en-US" dirty="0" smtClean="0">
                <a:solidFill>
                  <a:schemeClr val="tx1">
                    <a:lumMod val="75000"/>
                    <a:lumOff val="25000"/>
                  </a:schemeClr>
                </a:solidFill>
              </a:rPr>
              <a:t>“R”</a:t>
            </a:r>
          </a:p>
          <a:p>
            <a:r>
              <a:rPr lang="en-US" dirty="0" smtClean="0">
                <a:solidFill>
                  <a:schemeClr val="tx1">
                    <a:lumMod val="75000"/>
                    <a:lumOff val="25000"/>
                  </a:schemeClr>
                </a:solidFill>
              </a:rPr>
              <a:t>Request the Student Unique Count</a:t>
            </a:r>
            <a:endParaRPr lang="en-US" dirty="0">
              <a:solidFill>
                <a:schemeClr val="tx1">
                  <a:lumMod val="75000"/>
                  <a:lumOff val="25000"/>
                </a:schemeClr>
              </a:solidFill>
            </a:endParaRPr>
          </a:p>
          <a:p>
            <a:r>
              <a:rPr lang="en-US" dirty="0" smtClean="0">
                <a:solidFill>
                  <a:schemeClr val="tx1">
                    <a:lumMod val="75000"/>
                    <a:lumOff val="25000"/>
                  </a:schemeClr>
                </a:solidFill>
              </a:rPr>
              <a:t>Add </a:t>
            </a:r>
            <a:r>
              <a:rPr lang="en-US" dirty="0">
                <a:solidFill>
                  <a:schemeClr val="tx1">
                    <a:lumMod val="75000"/>
                    <a:lumOff val="25000"/>
                  </a:schemeClr>
                </a:solidFill>
              </a:rPr>
              <a:t>a new enrollment line whenever there is a new residency date and/or enrollment date, even if there is not a new </a:t>
            </a:r>
            <a:r>
              <a:rPr lang="en-US" dirty="0" smtClean="0">
                <a:solidFill>
                  <a:schemeClr val="tx1">
                    <a:lumMod val="75000"/>
                    <a:lumOff val="25000"/>
                  </a:schemeClr>
                </a:solidFill>
              </a:rPr>
              <a:t>QAD</a:t>
            </a:r>
            <a:endParaRPr lang="en-US" dirty="0">
              <a:solidFill>
                <a:schemeClr val="tx1">
                  <a:lumMod val="75000"/>
                  <a:lumOff val="25000"/>
                </a:schemeClr>
              </a:solidFill>
            </a:endParaRPr>
          </a:p>
          <a:p>
            <a:pPr marL="45720" indent="0">
              <a:buNone/>
            </a:pPr>
            <a:endParaRPr lang="en-US" dirty="0"/>
          </a:p>
        </p:txBody>
      </p:sp>
      <p:sp>
        <p:nvSpPr>
          <p:cNvPr id="12" name="Content Placeholder 3"/>
          <p:cNvSpPr>
            <a:spLocks noGrp="1"/>
          </p:cNvSpPr>
          <p:nvPr>
            <p:ph sz="half" idx="1"/>
          </p:nvPr>
        </p:nvSpPr>
        <p:spPr>
          <a:xfrm>
            <a:off x="1341120" y="1572768"/>
            <a:ext cx="4572000" cy="3419362"/>
          </a:xfrm>
          <a:solidFill>
            <a:schemeClr val="bg1">
              <a:lumMod val="95000"/>
            </a:schemeClr>
          </a:solidFill>
          <a:ln>
            <a:solidFill>
              <a:schemeClr val="bg1">
                <a:lumMod val="75000"/>
              </a:schemeClr>
            </a:solidFill>
          </a:ln>
        </p:spPr>
        <p:txBody>
          <a:bodyPr/>
          <a:lstStyle/>
          <a:p>
            <a:pPr marL="45720" indent="0">
              <a:buNone/>
            </a:pPr>
            <a:r>
              <a:rPr lang="en-US" b="1" dirty="0" smtClean="0">
                <a:solidFill>
                  <a:schemeClr val="tx1">
                    <a:lumMod val="75000"/>
                    <a:lumOff val="25000"/>
                  </a:schemeClr>
                </a:solidFill>
              </a:rPr>
              <a:t>Non-Enrollees</a:t>
            </a:r>
          </a:p>
          <a:p>
            <a:r>
              <a:rPr lang="en-US" dirty="0" smtClean="0">
                <a:solidFill>
                  <a:schemeClr val="tx1">
                    <a:lumMod val="75000"/>
                    <a:lumOff val="25000"/>
                  </a:schemeClr>
                </a:solidFill>
              </a:rPr>
              <a:t>These are residency only children encoded with an enrollment type “P”</a:t>
            </a:r>
          </a:p>
          <a:p>
            <a:r>
              <a:rPr lang="en-US" dirty="0" smtClean="0">
                <a:solidFill>
                  <a:schemeClr val="tx1">
                    <a:lumMod val="75000"/>
                    <a:lumOff val="25000"/>
                  </a:schemeClr>
                </a:solidFill>
              </a:rPr>
              <a:t>Request the 2 year turning 3 Report</a:t>
            </a:r>
          </a:p>
          <a:p>
            <a:r>
              <a:rPr lang="en-US" dirty="0">
                <a:solidFill>
                  <a:schemeClr val="tx1">
                    <a:lumMod val="75000"/>
                    <a:lumOff val="25000"/>
                  </a:schemeClr>
                </a:solidFill>
              </a:rPr>
              <a:t>A</a:t>
            </a:r>
            <a:r>
              <a:rPr lang="en-US" dirty="0" smtClean="0">
                <a:solidFill>
                  <a:schemeClr val="tx1">
                    <a:lumMod val="75000"/>
                    <a:lumOff val="25000"/>
                  </a:schemeClr>
                </a:solidFill>
              </a:rPr>
              <a:t> </a:t>
            </a:r>
            <a:r>
              <a:rPr lang="en-US" dirty="0">
                <a:solidFill>
                  <a:schemeClr val="tx1">
                    <a:lumMod val="75000"/>
                    <a:lumOff val="25000"/>
                  </a:schemeClr>
                </a:solidFill>
              </a:rPr>
              <a:t>new history line must be entered for each reporting </a:t>
            </a:r>
            <a:r>
              <a:rPr lang="en-US" dirty="0" smtClean="0">
                <a:solidFill>
                  <a:schemeClr val="tx1">
                    <a:lumMod val="75000"/>
                    <a:lumOff val="25000"/>
                  </a:schemeClr>
                </a:solidFill>
              </a:rPr>
              <a:t>period</a:t>
            </a:r>
            <a:endParaRPr lang="en-US" dirty="0">
              <a:solidFill>
                <a:schemeClr val="tx1">
                  <a:lumMod val="75000"/>
                  <a:lumOff val="25000"/>
                </a:schemeClr>
              </a:solidFill>
            </a:endParaRPr>
          </a:p>
        </p:txBody>
      </p:sp>
    </p:spTree>
    <p:extLst>
      <p:ext uri="{BB962C8B-B14F-4D97-AF65-F5344CB8AC3E}">
        <p14:creationId xmlns:p14="http://schemas.microsoft.com/office/powerpoint/2010/main" val="423245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0070C0"/>
                </a:solidFill>
              </a:rPr>
              <a:t>Scenario #1</a:t>
            </a:r>
            <a:endParaRPr lang="en-US" sz="3200" b="1" dirty="0">
              <a:solidFill>
                <a:srgbClr val="0070C0"/>
              </a:solidFill>
            </a:endParaRPr>
          </a:p>
        </p:txBody>
      </p:sp>
      <p:sp>
        <p:nvSpPr>
          <p:cNvPr id="6" name="Content Placeholder 5"/>
          <p:cNvSpPr>
            <a:spLocks noGrp="1"/>
          </p:cNvSpPr>
          <p:nvPr>
            <p:ph idx="1"/>
          </p:nvPr>
        </p:nvSpPr>
        <p:spPr>
          <a:xfrm>
            <a:off x="1341120" y="1572768"/>
            <a:ext cx="9509760" cy="880146"/>
          </a:xfrm>
        </p:spPr>
        <p:txBody>
          <a:bodyPr>
            <a:normAutofit/>
          </a:bodyPr>
          <a:lstStyle/>
          <a:p>
            <a:pPr marL="45720" lvl="0" indent="0">
              <a:buNone/>
            </a:pPr>
            <a:r>
              <a:rPr lang="en-US" dirty="0" smtClean="0">
                <a:solidFill>
                  <a:schemeClr val="tx1">
                    <a:lumMod val="75000"/>
                    <a:lumOff val="25000"/>
                  </a:schemeClr>
                </a:solidFill>
              </a:rPr>
              <a:t>Juana Ines de la Cruz is a 9</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grader who was retained last year. After the first semester, she was promoted to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What should the NGS Specialist do on NGS?</a:t>
            </a:r>
          </a:p>
          <a:p>
            <a:pPr marL="45720" lvl="0" indent="0">
              <a:buNone/>
            </a:pPr>
            <a:endParaRPr lang="en-US" dirty="0" smtClean="0">
              <a:solidFill>
                <a:schemeClr val="tx1">
                  <a:lumMod val="75000"/>
                  <a:lumOff val="25000"/>
                </a:schemeClr>
              </a:solidFill>
            </a:endParaRPr>
          </a:p>
        </p:txBody>
      </p:sp>
      <p:pic>
        <p:nvPicPr>
          <p:cNvPr id="4" name="Picture 3"/>
          <p:cNvPicPr>
            <a:picLocks noChangeAspect="1"/>
          </p:cNvPicPr>
          <p:nvPr/>
        </p:nvPicPr>
        <p:blipFill rotWithShape="1">
          <a:blip r:embed="rId3"/>
          <a:srcRect r="14396"/>
          <a:stretch/>
        </p:blipFill>
        <p:spPr>
          <a:xfrm>
            <a:off x="1521731" y="2452914"/>
            <a:ext cx="9148536" cy="609600"/>
          </a:xfrm>
          <a:prstGeom prst="rect">
            <a:avLst/>
          </a:prstGeom>
        </p:spPr>
      </p:pic>
    </p:spTree>
    <p:extLst>
      <p:ext uri="{BB962C8B-B14F-4D97-AF65-F5344CB8AC3E}">
        <p14:creationId xmlns:p14="http://schemas.microsoft.com/office/powerpoint/2010/main" val="20098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0070C0"/>
                </a:solidFill>
              </a:rPr>
              <a:t>Scenario #1</a:t>
            </a:r>
            <a:endParaRPr lang="en-US" sz="3200" b="1" dirty="0">
              <a:solidFill>
                <a:srgbClr val="0070C0"/>
              </a:solidFill>
            </a:endParaRPr>
          </a:p>
        </p:txBody>
      </p:sp>
      <p:sp>
        <p:nvSpPr>
          <p:cNvPr id="6" name="Content Placeholder 5"/>
          <p:cNvSpPr>
            <a:spLocks noGrp="1"/>
          </p:cNvSpPr>
          <p:nvPr>
            <p:ph idx="1"/>
          </p:nvPr>
        </p:nvSpPr>
        <p:spPr>
          <a:xfrm>
            <a:off x="1341120" y="1572768"/>
            <a:ext cx="9509760" cy="880146"/>
          </a:xfrm>
        </p:spPr>
        <p:txBody>
          <a:bodyPr>
            <a:normAutofit/>
          </a:bodyPr>
          <a:lstStyle/>
          <a:p>
            <a:pPr marL="45720" lvl="0" indent="0">
              <a:buNone/>
            </a:pPr>
            <a:r>
              <a:rPr lang="en-US" dirty="0" smtClean="0">
                <a:solidFill>
                  <a:schemeClr val="tx1">
                    <a:lumMod val="75000"/>
                    <a:lumOff val="25000"/>
                  </a:schemeClr>
                </a:solidFill>
              </a:rPr>
              <a:t>Juana Ines de la Cruz is a 9</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grader who was retained last year. After the first semester, she was promoted to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t>
            </a:r>
            <a:r>
              <a:rPr lang="en-US" dirty="0">
                <a:solidFill>
                  <a:schemeClr val="tx1">
                    <a:lumMod val="75000"/>
                    <a:lumOff val="25000"/>
                  </a:schemeClr>
                </a:solidFill>
              </a:rPr>
              <a:t>What should the NGS Specialist do on NGS?</a:t>
            </a:r>
          </a:p>
          <a:p>
            <a:pPr marL="45720" lvl="0" indent="0">
              <a:buNone/>
            </a:pPr>
            <a:endParaRPr lang="en-US" dirty="0" smtClean="0">
              <a:solidFill>
                <a:schemeClr val="tx1">
                  <a:lumMod val="75000"/>
                  <a:lumOff val="25000"/>
                </a:schemeClr>
              </a:solidFill>
            </a:endParaRPr>
          </a:p>
        </p:txBody>
      </p:sp>
      <p:pic>
        <p:nvPicPr>
          <p:cNvPr id="4" name="Picture 3"/>
          <p:cNvPicPr>
            <a:picLocks noChangeAspect="1"/>
          </p:cNvPicPr>
          <p:nvPr/>
        </p:nvPicPr>
        <p:blipFill rotWithShape="1">
          <a:blip r:embed="rId3"/>
          <a:srcRect r="14396"/>
          <a:stretch/>
        </p:blipFill>
        <p:spPr>
          <a:xfrm>
            <a:off x="1521731" y="2452914"/>
            <a:ext cx="9148536" cy="609600"/>
          </a:xfrm>
          <a:prstGeom prst="rect">
            <a:avLst/>
          </a:prstGeom>
        </p:spPr>
      </p:pic>
      <p:sp>
        <p:nvSpPr>
          <p:cNvPr id="7" name="Content Placeholder 5"/>
          <p:cNvSpPr txBox="1">
            <a:spLocks/>
          </p:cNvSpPr>
          <p:nvPr/>
        </p:nvSpPr>
        <p:spPr>
          <a:xfrm>
            <a:off x="1341120" y="3222193"/>
            <a:ext cx="9690371" cy="239125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63500" indent="0">
              <a:buFont typeface="Arial" pitchFamily="34" charset="0"/>
              <a:buNone/>
            </a:pPr>
            <a:r>
              <a:rPr lang="en-US" b="1" dirty="0">
                <a:solidFill>
                  <a:srgbClr val="0070C0"/>
                </a:solidFill>
              </a:rPr>
              <a:t>Answer:</a:t>
            </a:r>
            <a:r>
              <a:rPr lang="en-US" b="1" dirty="0">
                <a:solidFill>
                  <a:schemeClr val="tx1">
                    <a:lumMod val="75000"/>
                    <a:lumOff val="25000"/>
                  </a:schemeClr>
                </a:solidFill>
              </a:rPr>
              <a:t> </a:t>
            </a:r>
            <a:r>
              <a:rPr lang="en-US" dirty="0">
                <a:solidFill>
                  <a:srgbClr val="0070C0"/>
                </a:solidFill>
              </a:rPr>
              <a:t>For a student whose grade level has changed during the reporting period, the NGS Data Specialist should never change the grade level on the current enrollment line (unless the grade level was entered in error). Instead, the user should close out the current enrollment line with a withdrawal date and create a new enrollment line reflecting the grade change. Comments on the history line should state that the student was promoted to the next grade level. </a:t>
            </a:r>
          </a:p>
          <a:p>
            <a:pPr marL="45720" indent="0">
              <a:buNone/>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66960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Scenario #2</a:t>
            </a:r>
            <a:endParaRPr lang="en-US" sz="3200" b="1" dirty="0">
              <a:solidFill>
                <a:srgbClr val="0070C0"/>
              </a:solidFill>
            </a:endParaRPr>
          </a:p>
        </p:txBody>
      </p:sp>
      <p:sp>
        <p:nvSpPr>
          <p:cNvPr id="4" name="Content Placeholder 3"/>
          <p:cNvSpPr>
            <a:spLocks noGrp="1"/>
          </p:cNvSpPr>
          <p:nvPr>
            <p:ph sz="half" idx="1"/>
          </p:nvPr>
        </p:nvSpPr>
        <p:spPr>
          <a:xfrm>
            <a:off x="1341119" y="1572768"/>
            <a:ext cx="9907905" cy="4142232"/>
          </a:xfrm>
        </p:spPr>
        <p:txBody>
          <a:bodyPr>
            <a:normAutofit/>
          </a:bodyPr>
          <a:lstStyle/>
          <a:p>
            <a:pPr marL="45720" indent="0">
              <a:buNone/>
            </a:pPr>
            <a:r>
              <a:rPr lang="en-US" dirty="0" smtClean="0">
                <a:solidFill>
                  <a:schemeClr val="tx1">
                    <a:lumMod val="75000"/>
                    <a:lumOff val="25000"/>
                  </a:schemeClr>
                </a:solidFill>
              </a:rPr>
              <a:t>Octavio Paz resides in San Antonio ISD and attends KIPP Aspire Academy, a charter school located in San Antonio, Texas.  The Recruiter from San Antonio ISD picks up the COE for the Paz family as residency only. The COE is submitted to the NGS terminal site in San Antonio ISD.  What steps should the NGS specialist take to process the shared COE on NGS?</a:t>
            </a:r>
          </a:p>
          <a:p>
            <a:pPr marL="45720" indent="0">
              <a:buNone/>
            </a:pPr>
            <a:endParaRPr lang="en-US" dirty="0"/>
          </a:p>
        </p:txBody>
      </p:sp>
    </p:spTree>
    <p:extLst>
      <p:ext uri="{BB962C8B-B14F-4D97-AF65-F5344CB8AC3E}">
        <p14:creationId xmlns:p14="http://schemas.microsoft.com/office/powerpoint/2010/main" val="90466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Scenario #2</a:t>
            </a:r>
            <a:endParaRPr lang="en-US" sz="3200" b="1" dirty="0">
              <a:solidFill>
                <a:srgbClr val="0070C0"/>
              </a:solidFill>
            </a:endParaRPr>
          </a:p>
        </p:txBody>
      </p:sp>
      <p:sp>
        <p:nvSpPr>
          <p:cNvPr id="4" name="Content Placeholder 3"/>
          <p:cNvSpPr>
            <a:spLocks noGrp="1"/>
          </p:cNvSpPr>
          <p:nvPr>
            <p:ph sz="half" idx="1"/>
          </p:nvPr>
        </p:nvSpPr>
        <p:spPr>
          <a:xfrm>
            <a:off x="1341119" y="1572768"/>
            <a:ext cx="9907905" cy="4142232"/>
          </a:xfrm>
        </p:spPr>
        <p:txBody>
          <a:bodyPr>
            <a:normAutofit/>
          </a:bodyPr>
          <a:lstStyle/>
          <a:p>
            <a:pPr marL="45720" indent="0">
              <a:buNone/>
            </a:pPr>
            <a:r>
              <a:rPr lang="en-US" dirty="0" smtClean="0">
                <a:solidFill>
                  <a:schemeClr val="tx1">
                    <a:lumMod val="75000"/>
                    <a:lumOff val="25000"/>
                  </a:schemeClr>
                </a:solidFill>
              </a:rPr>
              <a:t>Octavio Paz resides in San Antonio ISD and attends KIPP Aspire Academy, a charter school located in San Antonio, Texas.  The Recruiter from San Antonio ISD picks up the COE for the Paz family as residency only. The COE is submitted to the NGS terminal site in San Antonio ISD.  What steps should the NGS specialist take to process the shared COE on NGS?</a:t>
            </a:r>
          </a:p>
          <a:p>
            <a:pPr marL="45720" lvl="0" indent="0">
              <a:buNone/>
            </a:pPr>
            <a:r>
              <a:rPr lang="en-US" b="1" dirty="0">
                <a:solidFill>
                  <a:srgbClr val="0070C0"/>
                </a:solidFill>
              </a:rPr>
              <a:t>Answer</a:t>
            </a:r>
            <a:r>
              <a:rPr lang="en-US" b="1" dirty="0" smtClean="0">
                <a:solidFill>
                  <a:srgbClr val="0070C0"/>
                </a:solidFill>
              </a:rPr>
              <a:t>:</a:t>
            </a:r>
            <a:r>
              <a:rPr lang="en-US" dirty="0" smtClean="0">
                <a:solidFill>
                  <a:srgbClr val="0070C0"/>
                </a:solidFill>
              </a:rPr>
              <a:t> The </a:t>
            </a:r>
            <a:r>
              <a:rPr lang="en-US" dirty="0">
                <a:solidFill>
                  <a:srgbClr val="0070C0"/>
                </a:solidFill>
              </a:rPr>
              <a:t>student should be encoded as “residency only” in the residing district on the auditable copy of the COE. The school of attendance should use the copy of the COE to encode eligibility information on NGS and print out the NGS enrollment screens to document student enrollment. These NGS screen shots should be attached to the copy of the COE and maintained on file by the school of attendance. If school records are provided for enrollment data, file them along with the COE. ESCs that serve as the fiscal agent should share copies of the COE and </a:t>
            </a:r>
            <a:r>
              <a:rPr lang="en-US" dirty="0" smtClean="0">
                <a:solidFill>
                  <a:srgbClr val="0070C0"/>
                </a:solidFill>
              </a:rPr>
              <a:t>SDF </a:t>
            </a:r>
            <a:r>
              <a:rPr lang="en-US" dirty="0">
                <a:solidFill>
                  <a:srgbClr val="0070C0"/>
                </a:solidFill>
              </a:rPr>
              <a:t>with non-project districts, charter, and magnet schools.  </a:t>
            </a:r>
            <a:endParaRPr lang="es-MX" dirty="0">
              <a:solidFill>
                <a:srgbClr val="0070C0"/>
              </a:solidFill>
            </a:endParaRPr>
          </a:p>
          <a:p>
            <a:pPr marL="45720" indent="0">
              <a:buNone/>
            </a:pPr>
            <a:r>
              <a:rPr lang="en-US" b="1" dirty="0" smtClean="0">
                <a:solidFill>
                  <a:srgbClr val="0070C0"/>
                </a:solidFill>
              </a:rPr>
              <a:t>Note</a:t>
            </a:r>
            <a:r>
              <a:rPr lang="en-US" b="1" dirty="0">
                <a:solidFill>
                  <a:srgbClr val="0070C0"/>
                </a:solidFill>
              </a:rPr>
              <a:t>: </a:t>
            </a:r>
            <a:r>
              <a:rPr lang="en-US" dirty="0">
                <a:solidFill>
                  <a:srgbClr val="0070C0"/>
                </a:solidFill>
              </a:rPr>
              <a:t>A charter school is not tied to any geographical location, refer to </a:t>
            </a:r>
            <a:r>
              <a:rPr lang="en-US" dirty="0" err="1">
                <a:solidFill>
                  <a:srgbClr val="0070C0"/>
                </a:solidFill>
                <a:hlinkClick r:id="rId3"/>
              </a:rPr>
              <a:t>AskTED</a:t>
            </a:r>
            <a:r>
              <a:rPr lang="en-US" dirty="0">
                <a:solidFill>
                  <a:srgbClr val="0070C0"/>
                </a:solidFill>
              </a:rPr>
              <a:t> to determine if the school pertains to your region.</a:t>
            </a:r>
            <a:endParaRPr lang="es-MX" dirty="0">
              <a:solidFill>
                <a:srgbClr val="0070C0"/>
              </a:solidFill>
            </a:endParaRPr>
          </a:p>
          <a:p>
            <a:pPr marL="45720" indent="0">
              <a:buNone/>
            </a:pPr>
            <a:endParaRPr lang="en-US" b="1" dirty="0" smtClean="0">
              <a:solidFill>
                <a:schemeClr val="tx1">
                  <a:lumMod val="75000"/>
                  <a:lumOff val="25000"/>
                </a:schemeClr>
              </a:solidFill>
            </a:endParaRPr>
          </a:p>
          <a:p>
            <a:pPr marL="45720" indent="0">
              <a:buNone/>
            </a:pPr>
            <a:endParaRPr lang="en-US" dirty="0"/>
          </a:p>
        </p:txBody>
      </p:sp>
    </p:spTree>
    <p:extLst>
      <p:ext uri="{BB962C8B-B14F-4D97-AF65-F5344CB8AC3E}">
        <p14:creationId xmlns:p14="http://schemas.microsoft.com/office/powerpoint/2010/main" val="59276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00074"/>
            <a:ext cx="9509759" cy="753237"/>
          </a:xfrm>
          <a:noFill/>
          <a:ln>
            <a:noFill/>
          </a:ln>
        </p:spPr>
        <p:txBody>
          <a:bodyPr>
            <a:normAutofit/>
          </a:bodyPr>
          <a:lstStyle/>
          <a:p>
            <a:r>
              <a:rPr lang="en-US" sz="3200" b="1" dirty="0" smtClean="0">
                <a:solidFill>
                  <a:srgbClr val="0070C0"/>
                </a:solidFill>
              </a:rPr>
              <a:t>Withdrawals for the Fall Semester</a:t>
            </a:r>
            <a:endParaRPr lang="en-US" sz="3200" b="1" dirty="0">
              <a:solidFill>
                <a:srgbClr val="0070C0"/>
              </a:solidFill>
            </a:endParaRPr>
          </a:p>
        </p:txBody>
      </p:sp>
      <p:sp>
        <p:nvSpPr>
          <p:cNvPr id="3" name="Content Placeholder 2"/>
          <p:cNvSpPr>
            <a:spLocks noGrp="1"/>
          </p:cNvSpPr>
          <p:nvPr>
            <p:ph sz="half" idx="2"/>
          </p:nvPr>
        </p:nvSpPr>
        <p:spPr>
          <a:xfrm>
            <a:off x="6278880" y="1572768"/>
            <a:ext cx="4572000" cy="3308151"/>
          </a:xfrm>
          <a:solidFill>
            <a:schemeClr val="bg1">
              <a:lumMod val="95000"/>
            </a:schemeClr>
          </a:solidFill>
          <a:ln>
            <a:solidFill>
              <a:schemeClr val="bg1">
                <a:lumMod val="85000"/>
              </a:schemeClr>
            </a:solidFill>
          </a:ln>
        </p:spPr>
        <p:txBody>
          <a:bodyPr/>
          <a:lstStyle/>
          <a:p>
            <a:pPr marL="45720" indent="0">
              <a:buNone/>
            </a:pPr>
            <a:r>
              <a:rPr lang="en-US" b="1" dirty="0" smtClean="0">
                <a:solidFill>
                  <a:schemeClr val="tx1">
                    <a:lumMod val="75000"/>
                    <a:lumOff val="25000"/>
                  </a:schemeClr>
                </a:solidFill>
              </a:rPr>
              <a:t>Enrollees</a:t>
            </a:r>
          </a:p>
          <a:p>
            <a:pPr marL="45720" indent="0">
              <a:buNone/>
            </a:pPr>
            <a:r>
              <a:rPr lang="en-US" dirty="0" smtClean="0">
                <a:solidFill>
                  <a:schemeClr val="tx1">
                    <a:lumMod val="75000"/>
                    <a:lumOff val="25000"/>
                  </a:schemeClr>
                </a:solidFill>
              </a:rPr>
              <a:t>For Early Withdrawals: Enter the last day the student attended school prior to the end of the school year.</a:t>
            </a:r>
          </a:p>
          <a:p>
            <a:pPr marL="45720" indent="0">
              <a:buNone/>
            </a:pPr>
            <a:endParaRPr lang="en-US" dirty="0">
              <a:solidFill>
                <a:schemeClr val="tx1">
                  <a:lumMod val="75000"/>
                  <a:lumOff val="25000"/>
                </a:schemeClr>
              </a:solidFill>
            </a:endParaRPr>
          </a:p>
        </p:txBody>
      </p:sp>
      <p:sp>
        <p:nvSpPr>
          <p:cNvPr id="4" name="Content Placeholder 3"/>
          <p:cNvSpPr>
            <a:spLocks noGrp="1"/>
          </p:cNvSpPr>
          <p:nvPr>
            <p:ph sz="half" idx="1"/>
          </p:nvPr>
        </p:nvSpPr>
        <p:spPr>
          <a:xfrm>
            <a:off x="1341120" y="1572768"/>
            <a:ext cx="4572000" cy="3308151"/>
          </a:xfrm>
          <a:solidFill>
            <a:schemeClr val="bg1">
              <a:lumMod val="95000"/>
            </a:schemeClr>
          </a:solidFill>
          <a:ln>
            <a:solidFill>
              <a:schemeClr val="bg1">
                <a:lumMod val="85000"/>
              </a:schemeClr>
            </a:solidFill>
          </a:ln>
        </p:spPr>
        <p:txBody>
          <a:bodyPr/>
          <a:lstStyle/>
          <a:p>
            <a:pPr marL="45720" indent="0">
              <a:buNone/>
            </a:pPr>
            <a:r>
              <a:rPr lang="en-US" b="1" dirty="0" smtClean="0">
                <a:solidFill>
                  <a:schemeClr val="tx1">
                    <a:lumMod val="75000"/>
                    <a:lumOff val="25000"/>
                  </a:schemeClr>
                </a:solidFill>
              </a:rPr>
              <a:t>Non-Enrollees</a:t>
            </a:r>
          </a:p>
          <a:p>
            <a:pPr marL="45720" indent="0">
              <a:buNone/>
            </a:pPr>
            <a:r>
              <a:rPr lang="en-US" dirty="0">
                <a:solidFill>
                  <a:schemeClr val="tx1">
                    <a:lumMod val="75000"/>
                    <a:lumOff val="25000"/>
                  </a:schemeClr>
                </a:solidFill>
              </a:rPr>
              <a:t>Do not withdraw non-enrollees (Residency Only) since they are not </a:t>
            </a:r>
            <a:r>
              <a:rPr lang="en-US" dirty="0" smtClean="0">
                <a:solidFill>
                  <a:schemeClr val="tx1">
                    <a:lumMod val="75000"/>
                    <a:lumOff val="25000"/>
                  </a:schemeClr>
                </a:solidFill>
              </a:rPr>
              <a:t>enrolled </a:t>
            </a:r>
            <a:r>
              <a:rPr lang="en-US" dirty="0">
                <a:solidFill>
                  <a:schemeClr val="tx1">
                    <a:lumMod val="75000"/>
                    <a:lumOff val="25000"/>
                  </a:schemeClr>
                </a:solidFill>
              </a:rPr>
              <a:t>in school</a:t>
            </a:r>
            <a:r>
              <a:rPr lang="en-US" dirty="0" smtClean="0">
                <a:solidFill>
                  <a:schemeClr val="tx1">
                    <a:lumMod val="75000"/>
                    <a:lumOff val="25000"/>
                  </a:schemeClr>
                </a:solidFill>
              </a:rPr>
              <a:t>.  </a:t>
            </a:r>
          </a:p>
        </p:txBody>
      </p:sp>
    </p:spTree>
    <p:extLst>
      <p:ext uri="{BB962C8B-B14F-4D97-AF65-F5344CB8AC3E}">
        <p14:creationId xmlns:p14="http://schemas.microsoft.com/office/powerpoint/2010/main" val="264100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solidFill>
                  <a:srgbClr val="0070C0"/>
                </a:solidFill>
              </a:rPr>
              <a:t>Scenario #3</a:t>
            </a:r>
            <a:endParaRPr lang="en-US" sz="3200" b="1" dirty="0">
              <a:solidFill>
                <a:srgbClr val="0070C0"/>
              </a:solidFill>
            </a:endParaRPr>
          </a:p>
        </p:txBody>
      </p:sp>
      <p:sp>
        <p:nvSpPr>
          <p:cNvPr id="8" name="Content Placeholder 7"/>
          <p:cNvSpPr>
            <a:spLocks noGrp="1"/>
          </p:cNvSpPr>
          <p:nvPr>
            <p:ph idx="1"/>
          </p:nvPr>
        </p:nvSpPr>
        <p:spPr/>
        <p:txBody>
          <a:bodyPr/>
          <a:lstStyle/>
          <a:p>
            <a:pPr marL="45720" indent="0">
              <a:buNone/>
            </a:pPr>
            <a:r>
              <a:rPr lang="en-US" dirty="0" smtClean="0">
                <a:solidFill>
                  <a:schemeClr val="tx1">
                    <a:lumMod val="75000"/>
                    <a:lumOff val="25000"/>
                  </a:schemeClr>
                </a:solidFill>
              </a:rPr>
              <a:t>Gabriel Garcia Marquez is a new NGS Specialist.  He has a COE with two children whose eligibility ended November 3, 2018.   Mr. Marquez has entered a withdrawal date on NGS for each student as of November 3</a:t>
            </a:r>
            <a:r>
              <a:rPr lang="en-US" baseline="30000" dirty="0" smtClean="0">
                <a:solidFill>
                  <a:schemeClr val="tx1">
                    <a:lumMod val="75000"/>
                    <a:lumOff val="25000"/>
                  </a:schemeClr>
                </a:solidFill>
              </a:rPr>
              <a:t>rd</a:t>
            </a:r>
            <a:r>
              <a:rPr lang="en-US" dirty="0" smtClean="0">
                <a:solidFill>
                  <a:schemeClr val="tx1">
                    <a:lumMod val="75000"/>
                    <a:lumOff val="25000"/>
                  </a:schemeClr>
                </a:solidFill>
              </a:rPr>
              <a:t>.  Is this the correct process?</a:t>
            </a:r>
          </a:p>
        </p:txBody>
      </p:sp>
    </p:spTree>
    <p:extLst>
      <p:ext uri="{BB962C8B-B14F-4D97-AF65-F5344CB8AC3E}">
        <p14:creationId xmlns:p14="http://schemas.microsoft.com/office/powerpoint/2010/main" val="36688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solidFill>
                  <a:srgbClr val="0070C0"/>
                </a:solidFill>
              </a:rPr>
              <a:t>Scenario #3</a:t>
            </a:r>
            <a:endParaRPr lang="en-US" sz="3200" b="1" dirty="0">
              <a:solidFill>
                <a:srgbClr val="0070C0"/>
              </a:solidFill>
            </a:endParaRPr>
          </a:p>
        </p:txBody>
      </p:sp>
      <p:sp>
        <p:nvSpPr>
          <p:cNvPr id="8" name="Content Placeholder 7"/>
          <p:cNvSpPr>
            <a:spLocks noGrp="1"/>
          </p:cNvSpPr>
          <p:nvPr>
            <p:ph idx="1"/>
          </p:nvPr>
        </p:nvSpPr>
        <p:spPr/>
        <p:txBody>
          <a:bodyPr/>
          <a:lstStyle/>
          <a:p>
            <a:pPr marL="45720" indent="0">
              <a:buNone/>
            </a:pPr>
            <a:r>
              <a:rPr lang="en-US" dirty="0" smtClean="0">
                <a:solidFill>
                  <a:schemeClr val="tx1">
                    <a:lumMod val="75000"/>
                    <a:lumOff val="25000"/>
                  </a:schemeClr>
                </a:solidFill>
              </a:rPr>
              <a:t>Gabriel Garcia Marquez is a new NGS Specialist.  He has a COE with two children whose eligibility ended November 3, 2018.   Mr. Marquez has entered a withdrawal date on NGS for each student as of November 3</a:t>
            </a:r>
            <a:r>
              <a:rPr lang="en-US" baseline="30000" dirty="0" smtClean="0">
                <a:solidFill>
                  <a:schemeClr val="tx1">
                    <a:lumMod val="75000"/>
                    <a:lumOff val="25000"/>
                  </a:schemeClr>
                </a:solidFill>
              </a:rPr>
              <a:t>rd</a:t>
            </a:r>
            <a:r>
              <a:rPr lang="en-US" dirty="0" smtClean="0">
                <a:solidFill>
                  <a:schemeClr val="tx1">
                    <a:lumMod val="75000"/>
                    <a:lumOff val="25000"/>
                  </a:schemeClr>
                </a:solidFill>
              </a:rPr>
              <a:t>.  Is this the correct process?</a:t>
            </a:r>
          </a:p>
          <a:p>
            <a:pPr marL="45720" indent="0">
              <a:buNone/>
            </a:pPr>
            <a:r>
              <a:rPr lang="en-US" b="1" dirty="0" smtClean="0">
                <a:solidFill>
                  <a:srgbClr val="0070C0"/>
                </a:solidFill>
              </a:rPr>
              <a:t>Answer: </a:t>
            </a:r>
            <a:r>
              <a:rPr lang="en-US" dirty="0" smtClean="0">
                <a:solidFill>
                  <a:srgbClr val="0070C0"/>
                </a:solidFill>
              </a:rPr>
              <a:t>For </a:t>
            </a:r>
            <a:r>
              <a:rPr lang="en-US" dirty="0">
                <a:solidFill>
                  <a:srgbClr val="0070C0"/>
                </a:solidFill>
              </a:rPr>
              <a:t>Students whose Eligibility Ends during the School </a:t>
            </a:r>
            <a:r>
              <a:rPr lang="en-US" dirty="0" smtClean="0">
                <a:solidFill>
                  <a:srgbClr val="0070C0"/>
                </a:solidFill>
              </a:rPr>
              <a:t>Year, do </a:t>
            </a:r>
            <a:r>
              <a:rPr lang="en-US" dirty="0">
                <a:solidFill>
                  <a:srgbClr val="0070C0"/>
                </a:solidFill>
              </a:rPr>
              <a:t>not withdraw a student from the system on the date the student’s migrant eligibility expired.  Instead, the withdrawal date should be entered at the end of the school year or upon early withdraw.  </a:t>
            </a:r>
            <a:endParaRPr lang="en-US" dirty="0" smtClean="0">
              <a:solidFill>
                <a:srgbClr val="0070C0"/>
              </a:solidFill>
            </a:endParaRPr>
          </a:p>
        </p:txBody>
      </p:sp>
    </p:spTree>
    <p:extLst>
      <p:ext uri="{BB962C8B-B14F-4D97-AF65-F5344CB8AC3E}">
        <p14:creationId xmlns:p14="http://schemas.microsoft.com/office/powerpoint/2010/main" val="318160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9093" y="514605"/>
            <a:ext cx="2438400" cy="2438400"/>
          </a:xfrm>
        </p:spPr>
      </p:pic>
      <p:sp>
        <p:nvSpPr>
          <p:cNvPr id="4" name="Text Placeholder 3"/>
          <p:cNvSpPr>
            <a:spLocks noGrp="1"/>
          </p:cNvSpPr>
          <p:nvPr>
            <p:ph type="body" sz="half" idx="2"/>
          </p:nvPr>
        </p:nvSpPr>
        <p:spPr>
          <a:xfrm>
            <a:off x="5255390" y="3417414"/>
            <a:ext cx="6021008" cy="1473552"/>
          </a:xfrm>
        </p:spPr>
        <p:txBody>
          <a:bodyPr>
            <a:normAutofit/>
          </a:bodyPr>
          <a:lstStyle/>
          <a:p>
            <a:pPr algn="ctr"/>
            <a:r>
              <a:rPr lang="en-US" sz="3200" dirty="0" smtClean="0">
                <a:solidFill>
                  <a:srgbClr val="0070C0"/>
                </a:solidFill>
              </a:rPr>
              <a:t>Without talking,  line up around the room by your </a:t>
            </a:r>
            <a:r>
              <a:rPr lang="en-US" sz="3200" b="1" u="sng" dirty="0" smtClean="0">
                <a:solidFill>
                  <a:srgbClr val="0070C0"/>
                </a:solidFill>
              </a:rPr>
              <a:t>birthdate</a:t>
            </a:r>
            <a:r>
              <a:rPr lang="en-US" sz="3200" dirty="0" smtClean="0">
                <a:solidFill>
                  <a:srgbClr val="0070C0"/>
                </a:solidFill>
              </a:rPr>
              <a:t>.</a:t>
            </a:r>
          </a:p>
          <a:p>
            <a:endParaRPr lang="en-US" dirty="0" smtClean="0"/>
          </a:p>
        </p:txBody>
      </p:sp>
      <p:sp>
        <p:nvSpPr>
          <p:cNvPr id="7" name="Title 1"/>
          <p:cNvSpPr txBox="1">
            <a:spLocks/>
          </p:cNvSpPr>
          <p:nvPr/>
        </p:nvSpPr>
        <p:spPr>
          <a:xfrm>
            <a:off x="338091" y="2361168"/>
            <a:ext cx="4095751" cy="1183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a:solidFill>
                  <a:schemeClr val="tx1">
                    <a:lumMod val="75000"/>
                    <a:lumOff val="25000"/>
                  </a:schemeClr>
                </a:solidFill>
              </a:rPr>
              <a:t>Non-Verbal </a:t>
            </a:r>
          </a:p>
          <a:p>
            <a:pPr algn="ctr"/>
            <a:r>
              <a:rPr lang="en-US" dirty="0">
                <a:solidFill>
                  <a:schemeClr val="tx1">
                    <a:lumMod val="75000"/>
                    <a:lumOff val="25000"/>
                  </a:schemeClr>
                </a:solidFill>
              </a:rPr>
              <a:t>Communication</a:t>
            </a:r>
          </a:p>
        </p:txBody>
      </p:sp>
      <p:sp>
        <p:nvSpPr>
          <p:cNvPr id="2" name="Title 1"/>
          <p:cNvSpPr>
            <a:spLocks noGrp="1"/>
          </p:cNvSpPr>
          <p:nvPr>
            <p:ph type="title"/>
          </p:nvPr>
        </p:nvSpPr>
        <p:spPr>
          <a:xfrm>
            <a:off x="369033" y="994847"/>
            <a:ext cx="4033868" cy="543697"/>
          </a:xfrm>
        </p:spPr>
        <p:txBody>
          <a:bodyPr>
            <a:normAutofit/>
          </a:bodyPr>
          <a:lstStyle/>
          <a:p>
            <a:pPr algn="ctr"/>
            <a:r>
              <a:rPr lang="en-US" b="1" dirty="0" smtClean="0">
                <a:solidFill>
                  <a:srgbClr val="0070C0"/>
                </a:solidFill>
              </a:rPr>
              <a:t>ACTIVITY #1</a:t>
            </a:r>
            <a:endParaRPr lang="en-US" b="1" dirty="0">
              <a:solidFill>
                <a:srgbClr val="0070C0"/>
              </a:solidFill>
            </a:endParaRPr>
          </a:p>
        </p:txBody>
      </p:sp>
      <p:sp>
        <p:nvSpPr>
          <p:cNvPr id="8" name="Rectangle 7"/>
          <p:cNvSpPr/>
          <p:nvPr/>
        </p:nvSpPr>
        <p:spPr>
          <a:xfrm>
            <a:off x="5255390" y="2681157"/>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55391" y="2739595"/>
            <a:ext cx="602100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INSTRUCTIONS</a:t>
            </a:r>
            <a:endParaRPr lang="en-US" dirty="0">
              <a:solidFill>
                <a:schemeClr val="bg1"/>
              </a:solidFill>
            </a:endParaRPr>
          </a:p>
        </p:txBody>
      </p:sp>
      <p:sp>
        <p:nvSpPr>
          <p:cNvPr id="10" name="Rectangle 9"/>
          <p:cNvSpPr/>
          <p:nvPr/>
        </p:nvSpPr>
        <p:spPr>
          <a:xfrm>
            <a:off x="307151" y="381000"/>
            <a:ext cx="4095750" cy="53538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8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MSIX Student </a:t>
            </a:r>
            <a:r>
              <a:rPr lang="en-US" sz="3200" b="1" dirty="0">
                <a:solidFill>
                  <a:srgbClr val="0070C0"/>
                </a:solidFill>
              </a:rPr>
              <a:t>Consolidated </a:t>
            </a:r>
            <a:r>
              <a:rPr lang="en-US" sz="3200" b="1" dirty="0" smtClean="0">
                <a:solidFill>
                  <a:srgbClr val="0070C0"/>
                </a:solidFill>
              </a:rPr>
              <a:t>Record</a:t>
            </a:r>
            <a:endParaRPr lang="en-US" sz="3200" b="1" dirty="0">
              <a:solidFill>
                <a:srgbClr val="0070C0"/>
              </a:solidFill>
            </a:endParaRP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a:solidFill>
                  <a:schemeClr val="tx1">
                    <a:lumMod val="75000"/>
                    <a:lumOff val="25000"/>
                  </a:schemeClr>
                </a:solidFill>
              </a:rPr>
              <a:t>Code of Federal Regulations </a:t>
            </a:r>
            <a:r>
              <a:rPr lang="en-US" b="1" dirty="0" smtClean="0">
                <a:solidFill>
                  <a:schemeClr val="tx1">
                    <a:lumMod val="75000"/>
                    <a:lumOff val="25000"/>
                  </a:schemeClr>
                </a:solidFill>
              </a:rPr>
              <a:t>200.85 </a:t>
            </a:r>
            <a:r>
              <a:rPr lang="en-US" b="1" dirty="0">
                <a:solidFill>
                  <a:schemeClr val="tx1">
                    <a:lumMod val="75000"/>
                    <a:lumOff val="25000"/>
                  </a:schemeClr>
                </a:solidFill>
              </a:rPr>
              <a:t>(c</a:t>
            </a:r>
            <a:r>
              <a:rPr lang="en-US" b="1" dirty="0" smtClean="0">
                <a:solidFill>
                  <a:schemeClr val="tx1">
                    <a:lumMod val="75000"/>
                    <a:lumOff val="25000"/>
                  </a:schemeClr>
                </a:solidFill>
              </a:rPr>
              <a:t>)</a:t>
            </a:r>
            <a:endParaRPr lang="en-US" b="1" dirty="0">
              <a:solidFill>
                <a:schemeClr val="tx1">
                  <a:lumMod val="75000"/>
                  <a:lumOff val="25000"/>
                </a:schemeClr>
              </a:solidFill>
            </a:endParaRPr>
          </a:p>
          <a:p>
            <a:pPr marL="45720" indent="0" algn="just">
              <a:buNone/>
            </a:pPr>
            <a:r>
              <a:rPr lang="en-US" dirty="0" smtClean="0">
                <a:solidFill>
                  <a:schemeClr val="tx1">
                    <a:lumMod val="75000"/>
                    <a:lumOff val="25000"/>
                  </a:schemeClr>
                </a:solidFill>
              </a:rPr>
              <a:t>LEAs </a:t>
            </a:r>
            <a:r>
              <a:rPr lang="en-US" dirty="0">
                <a:solidFill>
                  <a:schemeClr val="tx1">
                    <a:lumMod val="75000"/>
                    <a:lumOff val="25000"/>
                  </a:schemeClr>
                </a:solidFill>
              </a:rPr>
              <a:t>are required to use the Student Consolidated Record for the purposes of enrollment, grade and course placement, and accrual of secondary course credits for all Texas migratory </a:t>
            </a:r>
            <a:r>
              <a:rPr lang="en-US" dirty="0" smtClean="0">
                <a:solidFill>
                  <a:schemeClr val="tx1">
                    <a:lumMod val="75000"/>
                    <a:lumOff val="25000"/>
                  </a:schemeClr>
                </a:solidFill>
              </a:rPr>
              <a:t>children</a:t>
            </a:r>
            <a:endParaRPr lang="en-US" dirty="0">
              <a:solidFill>
                <a:schemeClr val="tx1">
                  <a:lumMod val="75000"/>
                  <a:lumOff val="25000"/>
                </a:schemeClr>
              </a:solidFill>
            </a:endParaRP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MSIX Data Correction</a:t>
            </a:r>
          </a:p>
          <a:p>
            <a:pPr marL="45720" indent="0">
              <a:buNone/>
            </a:pPr>
            <a:r>
              <a:rPr lang="en-US" dirty="0">
                <a:solidFill>
                  <a:schemeClr val="tx1">
                    <a:lumMod val="75000"/>
                    <a:lumOff val="25000"/>
                  </a:schemeClr>
                </a:solidFill>
                <a:latin typeface="Calibri" panose="020F0502020204030204" pitchFamily="34" charset="0"/>
              </a:rPr>
              <a:t>Each ESC/LEA must establish and implement written procedures to correct MSIX data. </a:t>
            </a:r>
            <a:endParaRPr lang="en-US" dirty="0" smtClean="0">
              <a:solidFill>
                <a:schemeClr val="tx1">
                  <a:lumMod val="75000"/>
                  <a:lumOff val="25000"/>
                </a:schemeClr>
              </a:solidFill>
              <a:latin typeface="Calibri" panose="020F0502020204030204" pitchFamily="34" charset="0"/>
            </a:endParaRPr>
          </a:p>
          <a:p>
            <a:pPr marL="45720" indent="0">
              <a:buNone/>
            </a:pPr>
            <a:r>
              <a:rPr lang="en-US" b="1" dirty="0" smtClean="0">
                <a:solidFill>
                  <a:schemeClr val="tx1">
                    <a:lumMod val="75000"/>
                    <a:lumOff val="25000"/>
                  </a:schemeClr>
                </a:solidFill>
                <a:latin typeface="Calibri" panose="020F0502020204030204" pitchFamily="34" charset="0"/>
              </a:rPr>
              <a:t>Records Transfer</a:t>
            </a:r>
          </a:p>
          <a:p>
            <a:pPr marL="45720" indent="0">
              <a:lnSpc>
                <a:spcPct val="100000"/>
              </a:lnSpc>
              <a:spcBef>
                <a:spcPts val="0"/>
              </a:spcBef>
              <a:buNone/>
            </a:pPr>
            <a:r>
              <a:rPr lang="en-US" dirty="0">
                <a:solidFill>
                  <a:schemeClr val="tx1">
                    <a:lumMod val="75000"/>
                    <a:lumOff val="25000"/>
                  </a:schemeClr>
                </a:solidFill>
                <a:latin typeface="Calibri" panose="020F0502020204030204" pitchFamily="34" charset="0"/>
              </a:rPr>
              <a:t>Provide the Consolidate Student Record Report upon Early Withdrawal to parents.</a:t>
            </a:r>
          </a:p>
          <a:p>
            <a:pPr marL="45720" indent="0">
              <a:buNone/>
            </a:pPr>
            <a:endParaRPr lang="en-US" b="1" dirty="0">
              <a:solidFill>
                <a:schemeClr val="tx1">
                  <a:lumMod val="75000"/>
                  <a:lumOff val="25000"/>
                </a:schemeClr>
              </a:solidFill>
              <a:latin typeface="Calibri" panose="020F0502020204030204" pitchFamily="34" charset="0"/>
            </a:endParaRPr>
          </a:p>
          <a:p>
            <a:pPr marL="45720" indent="0">
              <a:buFont typeface="Arial" pitchFamily="34" charse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329499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rgbClr val="0070C0"/>
                </a:solidFill>
              </a:rPr>
              <a:t>Move Notifications &amp; Data Requests</a:t>
            </a: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smtClean="0">
                <a:solidFill>
                  <a:schemeClr val="tx1">
                    <a:lumMod val="75000"/>
                    <a:lumOff val="25000"/>
                  </a:schemeClr>
                </a:solidFill>
              </a:rPr>
              <a:t>Move Notification</a:t>
            </a:r>
            <a:endParaRPr lang="en-US" b="1" dirty="0">
              <a:solidFill>
                <a:schemeClr val="tx1">
                  <a:lumMod val="75000"/>
                  <a:lumOff val="25000"/>
                </a:schemeClr>
              </a:solidFill>
            </a:endParaRPr>
          </a:p>
          <a:p>
            <a:pPr marL="63500" lvl="0" indent="0">
              <a:lnSpc>
                <a:spcPct val="100000"/>
              </a:lnSpc>
              <a:spcBef>
                <a:spcPts val="0"/>
              </a:spcBef>
              <a:buSzTx/>
              <a:buNone/>
              <a:defRPr/>
            </a:pPr>
            <a:endParaRPr lang="en-US" sz="1100" dirty="0" smtClean="0">
              <a:solidFill>
                <a:schemeClr val="tx1">
                  <a:lumMod val="75000"/>
                  <a:lumOff val="25000"/>
                </a:schemeClr>
              </a:solidFill>
            </a:endParaRPr>
          </a:p>
          <a:p>
            <a:pPr marL="63500" lvl="0" indent="0">
              <a:lnSpc>
                <a:spcPct val="100000"/>
              </a:lnSpc>
              <a:spcBef>
                <a:spcPts val="0"/>
              </a:spcBef>
              <a:buSzTx/>
              <a:buNone/>
              <a:defRPr/>
            </a:pPr>
            <a:r>
              <a:rPr lang="en-US" dirty="0" smtClean="0">
                <a:solidFill>
                  <a:schemeClr val="tx1">
                    <a:lumMod val="75000"/>
                    <a:lumOff val="25000"/>
                  </a:schemeClr>
                </a:solidFill>
              </a:rPr>
              <a:t>MSIX </a:t>
            </a:r>
            <a:r>
              <a:rPr lang="en-US" dirty="0">
                <a:solidFill>
                  <a:schemeClr val="tx1">
                    <a:lumMod val="75000"/>
                    <a:lumOff val="25000"/>
                  </a:schemeClr>
                </a:solidFill>
              </a:rPr>
              <a:t>provides an e-mail notification feature to alert another area of a student's relocation in the case of their arrival or departure.  </a:t>
            </a: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Data Requests</a:t>
            </a:r>
          </a:p>
          <a:p>
            <a:pPr marL="45720" indent="0">
              <a:buNone/>
            </a:pPr>
            <a:r>
              <a:rPr lang="en-US" dirty="0">
                <a:solidFill>
                  <a:schemeClr val="tx1">
                    <a:lumMod val="75000"/>
                    <a:lumOff val="25000"/>
                  </a:schemeClr>
                </a:solidFill>
                <a:latin typeface="Calibri" panose="020F0502020204030204" pitchFamily="34" charset="0"/>
              </a:rPr>
              <a:t>Submit request </a:t>
            </a:r>
            <a:r>
              <a:rPr lang="en-US" dirty="0" smtClean="0">
                <a:solidFill>
                  <a:schemeClr val="tx1">
                    <a:lumMod val="75000"/>
                    <a:lumOff val="25000"/>
                  </a:schemeClr>
                </a:solidFill>
                <a:latin typeface="Calibri" panose="020F0502020204030204" pitchFamily="34" charset="0"/>
              </a:rPr>
              <a:t>for </a:t>
            </a:r>
            <a:r>
              <a:rPr lang="en-US" dirty="0">
                <a:solidFill>
                  <a:schemeClr val="tx1">
                    <a:lumMod val="75000"/>
                    <a:lumOff val="25000"/>
                  </a:schemeClr>
                </a:solidFill>
                <a:latin typeface="Calibri" panose="020F0502020204030204" pitchFamily="34" charset="0"/>
              </a:rPr>
              <a:t>the purposes of timely school enrollment, appropriate grade and course placement, accrual of secondary credits, and participation in the Migrant Education Program</a:t>
            </a:r>
          </a:p>
        </p:txBody>
      </p:sp>
    </p:spTree>
    <p:extLst>
      <p:ext uri="{BB962C8B-B14F-4D97-AF65-F5344CB8AC3E}">
        <p14:creationId xmlns:p14="http://schemas.microsoft.com/office/powerpoint/2010/main" val="29487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4952" y="530789"/>
            <a:ext cx="2438400" cy="2406031"/>
          </a:xfrm>
        </p:spPr>
      </p:pic>
      <p:sp>
        <p:nvSpPr>
          <p:cNvPr id="4" name="Text Placeholder 3"/>
          <p:cNvSpPr>
            <a:spLocks noGrp="1"/>
          </p:cNvSpPr>
          <p:nvPr>
            <p:ph type="body" sz="half" idx="2"/>
          </p:nvPr>
        </p:nvSpPr>
        <p:spPr>
          <a:xfrm>
            <a:off x="5255390" y="3417414"/>
            <a:ext cx="6021008" cy="1473552"/>
          </a:xfrm>
        </p:spPr>
        <p:txBody>
          <a:bodyPr>
            <a:normAutofit lnSpcReduction="10000"/>
          </a:bodyPr>
          <a:lstStyle/>
          <a:p>
            <a:pPr algn="ctr"/>
            <a:r>
              <a:rPr lang="en-US" sz="3500" dirty="0" smtClean="0">
                <a:solidFill>
                  <a:srgbClr val="0070C0"/>
                </a:solidFill>
              </a:rPr>
              <a:t>Participants,  your group will get a balloon it is your responsibility to keep it in the air.</a:t>
            </a:r>
            <a:endParaRPr lang="en-US" sz="3200" dirty="0" smtClean="0">
              <a:solidFill>
                <a:srgbClr val="0070C0"/>
              </a:solidFill>
            </a:endParaRPr>
          </a:p>
          <a:p>
            <a:endParaRPr lang="en-US" dirty="0" smtClean="0"/>
          </a:p>
        </p:txBody>
      </p:sp>
      <p:sp>
        <p:nvSpPr>
          <p:cNvPr id="7" name="Title 1"/>
          <p:cNvSpPr txBox="1">
            <a:spLocks/>
          </p:cNvSpPr>
          <p:nvPr/>
        </p:nvSpPr>
        <p:spPr>
          <a:xfrm>
            <a:off x="420065" y="2681156"/>
            <a:ext cx="401377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tx1">
                    <a:lumMod val="75000"/>
                    <a:lumOff val="25000"/>
                  </a:schemeClr>
                </a:solidFill>
              </a:rPr>
              <a:t>Balloon Juggle</a:t>
            </a:r>
            <a:endParaRPr lang="en-US" dirty="0">
              <a:solidFill>
                <a:schemeClr val="tx1">
                  <a:lumMod val="75000"/>
                  <a:lumOff val="25000"/>
                </a:schemeClr>
              </a:solidFill>
            </a:endParaRPr>
          </a:p>
        </p:txBody>
      </p:sp>
      <p:sp>
        <p:nvSpPr>
          <p:cNvPr id="2" name="Title 1"/>
          <p:cNvSpPr>
            <a:spLocks noGrp="1"/>
          </p:cNvSpPr>
          <p:nvPr>
            <p:ph type="title"/>
          </p:nvPr>
        </p:nvSpPr>
        <p:spPr>
          <a:xfrm>
            <a:off x="369033" y="994847"/>
            <a:ext cx="4033868" cy="543697"/>
          </a:xfrm>
        </p:spPr>
        <p:txBody>
          <a:bodyPr>
            <a:normAutofit/>
          </a:bodyPr>
          <a:lstStyle/>
          <a:p>
            <a:pPr algn="ctr"/>
            <a:r>
              <a:rPr lang="en-US" b="1" dirty="0" smtClean="0">
                <a:solidFill>
                  <a:srgbClr val="0070C0"/>
                </a:solidFill>
              </a:rPr>
              <a:t>ACTIVITY #3</a:t>
            </a:r>
            <a:endParaRPr lang="en-US" b="1" dirty="0">
              <a:solidFill>
                <a:srgbClr val="0070C0"/>
              </a:solidFill>
            </a:endParaRPr>
          </a:p>
        </p:txBody>
      </p:sp>
      <p:sp>
        <p:nvSpPr>
          <p:cNvPr id="8" name="Rectangle 7"/>
          <p:cNvSpPr/>
          <p:nvPr/>
        </p:nvSpPr>
        <p:spPr>
          <a:xfrm>
            <a:off x="5255390" y="2681157"/>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55391" y="2739595"/>
            <a:ext cx="602100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INSTRUCTIONS</a:t>
            </a:r>
            <a:endParaRPr lang="en-US" dirty="0">
              <a:solidFill>
                <a:schemeClr val="bg1"/>
              </a:solidFill>
            </a:endParaRPr>
          </a:p>
        </p:txBody>
      </p:sp>
      <p:sp>
        <p:nvSpPr>
          <p:cNvPr id="10" name="Rectangle 9"/>
          <p:cNvSpPr/>
          <p:nvPr/>
        </p:nvSpPr>
        <p:spPr>
          <a:xfrm>
            <a:off x="305766" y="453981"/>
            <a:ext cx="4095750" cy="53538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9F909-AAB2-4730-806F-48D6CD3AF609}"/>
              </a:ext>
            </a:extLst>
          </p:cNvPr>
          <p:cNvSpPr>
            <a:spLocks noGrp="1"/>
          </p:cNvSpPr>
          <p:nvPr>
            <p:ph type="title" idx="4294967295"/>
          </p:nvPr>
        </p:nvSpPr>
        <p:spPr>
          <a:xfrm>
            <a:off x="1137164" y="1070669"/>
            <a:ext cx="5611169" cy="1087437"/>
          </a:xfrm>
        </p:spPr>
        <p:txBody>
          <a:bodyPr>
            <a:normAutofit/>
          </a:bodyPr>
          <a:lstStyle/>
          <a:p>
            <a:r>
              <a:rPr lang="en-US" sz="3200" b="1" dirty="0" smtClean="0">
                <a:solidFill>
                  <a:srgbClr val="0070C0"/>
                </a:solidFill>
              </a:rPr>
              <a:t>REVIEW SECTIONS  </a:t>
            </a:r>
            <a:endParaRPr lang="en-US" sz="3200" b="1" dirty="0">
              <a:solidFill>
                <a:srgbClr val="0070C0"/>
              </a:solidFill>
            </a:endParaRPr>
          </a:p>
        </p:txBody>
      </p:sp>
      <p:pic>
        <p:nvPicPr>
          <p:cNvPr id="5" name="Picture 4">
            <a:extLst>
              <a:ext uri="{FF2B5EF4-FFF2-40B4-BE49-F238E27FC236}">
                <a16:creationId xmlns:a16="http://schemas.microsoft.com/office/drawing/2014/main" xmlns="" id="{3F843E05-6986-4C4D-96AE-14EBABFB1444}"/>
              </a:ext>
            </a:extLst>
          </p:cNvPr>
          <p:cNvPicPr>
            <a:picLocks noChangeAspect="1"/>
          </p:cNvPicPr>
          <p:nvPr/>
        </p:nvPicPr>
        <p:blipFill>
          <a:blip r:embed="rId3"/>
          <a:stretch>
            <a:fillRect/>
          </a:stretch>
        </p:blipFill>
        <p:spPr>
          <a:xfrm>
            <a:off x="6500813" y="0"/>
            <a:ext cx="5691187" cy="6858000"/>
          </a:xfrm>
          <a:prstGeom prst="rect">
            <a:avLst/>
          </a:prstGeom>
        </p:spPr>
      </p:pic>
      <p:sp>
        <p:nvSpPr>
          <p:cNvPr id="13" name="Rectangle 12">
            <a:extLst>
              <a:ext uri="{FF2B5EF4-FFF2-40B4-BE49-F238E27FC236}">
                <a16:creationId xmlns:a16="http://schemas.microsoft.com/office/drawing/2014/main" xmlns="" id="{5F7FB47E-93FD-4100-AFCB-DD3C8ED5C42A}"/>
              </a:ext>
            </a:extLst>
          </p:cNvPr>
          <p:cNvSpPr/>
          <p:nvPr/>
        </p:nvSpPr>
        <p:spPr>
          <a:xfrm>
            <a:off x="1137164" y="1943339"/>
            <a:ext cx="5363649" cy="2431435"/>
          </a:xfrm>
          <a:prstGeom prst="rect">
            <a:avLst/>
          </a:prstGeom>
        </p:spPr>
        <p:txBody>
          <a:bodyPr wrap="square">
            <a:spAutoFit/>
          </a:bodyPr>
          <a:lstStyle/>
          <a:p>
            <a:pPr marL="388620" indent="-342900">
              <a:buFont typeface="Arial" panose="020B0604020202020204" pitchFamily="34" charset="0"/>
              <a:buChar char="•"/>
            </a:pPr>
            <a:r>
              <a:rPr lang="en-US" sz="2800" dirty="0" smtClean="0">
                <a:solidFill>
                  <a:schemeClr val="tx1">
                    <a:lumMod val="75000"/>
                    <a:lumOff val="25000"/>
                  </a:schemeClr>
                </a:solidFill>
                <a:latin typeface="Calibri" panose="020F0502020204030204" pitchFamily="34" charset="0"/>
              </a:rPr>
              <a:t>Priority for Services</a:t>
            </a:r>
            <a:endParaRPr lang="en-US" sz="2800" dirty="0">
              <a:solidFill>
                <a:schemeClr val="tx1">
                  <a:lumMod val="75000"/>
                  <a:lumOff val="25000"/>
                </a:schemeClr>
              </a:solidFill>
              <a:latin typeface="Calibri" panose="020F0502020204030204" pitchFamily="34" charset="0"/>
            </a:endParaRPr>
          </a:p>
          <a:p>
            <a:pPr marL="388620" indent="-342900">
              <a:buFont typeface="Arial" panose="020B0604020202020204" pitchFamily="34" charset="0"/>
              <a:buChar char="•"/>
            </a:pPr>
            <a:r>
              <a:rPr lang="en-US" sz="2800" dirty="0">
                <a:solidFill>
                  <a:schemeClr val="tx1">
                    <a:lumMod val="75000"/>
                    <a:lumOff val="25000"/>
                  </a:schemeClr>
                </a:solidFill>
                <a:latin typeface="Calibri" panose="020F0502020204030204" pitchFamily="34" charset="0"/>
              </a:rPr>
              <a:t>Continuation of </a:t>
            </a:r>
            <a:r>
              <a:rPr lang="en-US" sz="2800" dirty="0" smtClean="0">
                <a:solidFill>
                  <a:schemeClr val="tx1">
                    <a:lumMod val="75000"/>
                    <a:lumOff val="25000"/>
                  </a:schemeClr>
                </a:solidFill>
                <a:latin typeface="Calibri" panose="020F0502020204030204" pitchFamily="34" charset="0"/>
              </a:rPr>
              <a:t>Services</a:t>
            </a:r>
            <a:endParaRPr lang="en-US" sz="2800" dirty="0">
              <a:solidFill>
                <a:schemeClr val="tx1">
                  <a:lumMod val="75000"/>
                  <a:lumOff val="25000"/>
                </a:schemeClr>
              </a:solidFill>
              <a:latin typeface="Calibri" panose="020F0502020204030204" pitchFamily="34" charset="0"/>
            </a:endParaRPr>
          </a:p>
          <a:p>
            <a:pPr marL="388620" indent="-342900">
              <a:buFont typeface="Arial" panose="020B0604020202020204" pitchFamily="34" charset="0"/>
              <a:buChar char="•"/>
            </a:pPr>
            <a:r>
              <a:rPr lang="en-US" sz="2800" dirty="0" smtClean="0">
                <a:solidFill>
                  <a:schemeClr val="tx1">
                    <a:lumMod val="75000"/>
                    <a:lumOff val="25000"/>
                  </a:schemeClr>
                </a:solidFill>
                <a:latin typeface="Calibri" panose="020F0502020204030204" pitchFamily="34" charset="0"/>
              </a:rPr>
              <a:t>Graduation Plans</a:t>
            </a:r>
          </a:p>
          <a:p>
            <a:pPr marL="388620" indent="-342900">
              <a:buFont typeface="Arial" panose="020B0604020202020204" pitchFamily="34" charset="0"/>
              <a:buChar char="•"/>
            </a:pPr>
            <a:r>
              <a:rPr lang="en-US" sz="2800" dirty="0" smtClean="0">
                <a:solidFill>
                  <a:schemeClr val="tx1">
                    <a:lumMod val="75000"/>
                    <a:lumOff val="25000"/>
                  </a:schemeClr>
                </a:solidFill>
                <a:latin typeface="Calibri" panose="020F0502020204030204" pitchFamily="34" charset="0"/>
              </a:rPr>
              <a:t>Alternate Student ID</a:t>
            </a:r>
          </a:p>
          <a:p>
            <a:pPr marL="388620" indent="-342900">
              <a:buAutoNum type="alphaUcPeriod" startAt="10"/>
            </a:pPr>
            <a:endParaRPr lang="en-US" sz="2000" dirty="0"/>
          </a:p>
          <a:p>
            <a:pPr marL="45720"/>
            <a:endParaRPr lang="en-US" sz="2000" dirty="0"/>
          </a:p>
        </p:txBody>
      </p:sp>
    </p:spTree>
    <p:extLst>
      <p:ext uri="{BB962C8B-B14F-4D97-AF65-F5344CB8AC3E}">
        <p14:creationId xmlns:p14="http://schemas.microsoft.com/office/powerpoint/2010/main" val="413774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Priority for Service and Continuation of Services</a:t>
            </a:r>
            <a:endParaRPr lang="en-US" sz="3200" b="1" dirty="0">
              <a:solidFill>
                <a:srgbClr val="0070C0"/>
              </a:solidFill>
            </a:endParaRP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smtClean="0">
                <a:solidFill>
                  <a:schemeClr val="tx1">
                    <a:lumMod val="75000"/>
                    <a:lumOff val="25000"/>
                  </a:schemeClr>
                </a:solidFill>
              </a:rPr>
              <a:t>Requesting PFS Reports</a:t>
            </a:r>
            <a:endParaRPr lang="en-US" b="1" dirty="0">
              <a:solidFill>
                <a:schemeClr val="tx1">
                  <a:lumMod val="75000"/>
                  <a:lumOff val="25000"/>
                </a:schemeClr>
              </a:solidFill>
            </a:endParaRPr>
          </a:p>
          <a:p>
            <a:pPr marL="63500" lvl="0" indent="0">
              <a:lnSpc>
                <a:spcPct val="100000"/>
              </a:lnSpc>
              <a:spcBef>
                <a:spcPts val="0"/>
              </a:spcBef>
              <a:buSzTx/>
              <a:buNone/>
              <a:defRPr/>
            </a:pPr>
            <a:endParaRPr lang="en-US" sz="1100" dirty="0" smtClean="0">
              <a:solidFill>
                <a:schemeClr val="tx1">
                  <a:lumMod val="75000"/>
                  <a:lumOff val="25000"/>
                </a:schemeClr>
              </a:solidFill>
            </a:endParaRPr>
          </a:p>
          <a:p>
            <a:pPr marL="63500" lvl="0" indent="0">
              <a:lnSpc>
                <a:spcPct val="100000"/>
              </a:lnSpc>
              <a:spcBef>
                <a:spcPts val="0"/>
              </a:spcBef>
              <a:buSzTx/>
              <a:buNone/>
              <a:defRPr/>
            </a:pPr>
            <a:r>
              <a:rPr lang="en-US" dirty="0">
                <a:solidFill>
                  <a:schemeClr val="tx1">
                    <a:lumMod val="75000"/>
                    <a:lumOff val="25000"/>
                  </a:schemeClr>
                </a:solidFill>
              </a:rPr>
              <a:t>Even when no PFS students appear on the report, a PFS Report must still be requested. </a:t>
            </a: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PFS vs COS</a:t>
            </a:r>
          </a:p>
          <a:p>
            <a:pPr marL="45720" indent="0">
              <a:buNone/>
            </a:pPr>
            <a:r>
              <a:rPr lang="en-US" dirty="0" smtClean="0">
                <a:solidFill>
                  <a:schemeClr val="tx1">
                    <a:lumMod val="75000"/>
                    <a:lumOff val="25000"/>
                  </a:schemeClr>
                </a:solidFill>
                <a:latin typeface="Calibri" panose="020F0502020204030204" pitchFamily="34" charset="0"/>
              </a:rPr>
              <a:t>A child who is being served by the MEP under COS can not be considered PFS because such child does not meet the “migratory child” definition.   However, the child will still appear on the PFS report until the end of the year. </a:t>
            </a:r>
            <a:endParaRPr lang="en-US"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2173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0070C0"/>
                </a:solidFill>
              </a:rPr>
              <a:t>Scenario #4</a:t>
            </a:r>
            <a:endParaRPr lang="en-US" sz="3200" b="1" dirty="0">
              <a:solidFill>
                <a:srgbClr val="0070C0"/>
              </a:solidFill>
            </a:endParaRPr>
          </a:p>
        </p:txBody>
      </p:sp>
      <p:sp>
        <p:nvSpPr>
          <p:cNvPr id="6" name="Content Placeholder 5"/>
          <p:cNvSpPr>
            <a:spLocks noGrp="1"/>
          </p:cNvSpPr>
          <p:nvPr>
            <p:ph idx="1"/>
          </p:nvPr>
        </p:nvSpPr>
        <p:spPr/>
        <p:txBody>
          <a:bodyPr>
            <a:normAutofit/>
          </a:bodyPr>
          <a:lstStyle/>
          <a:p>
            <a:pPr marL="45720" indent="0">
              <a:buNone/>
            </a:pPr>
            <a:r>
              <a:rPr lang="en-US" dirty="0">
                <a:solidFill>
                  <a:schemeClr val="tx1">
                    <a:lumMod val="75000"/>
                    <a:lumOff val="25000"/>
                  </a:schemeClr>
                </a:solidFill>
              </a:rPr>
              <a:t>On August 20, 2018, Federico </a:t>
            </a:r>
            <a:r>
              <a:rPr lang="en-US" dirty="0" err="1">
                <a:solidFill>
                  <a:schemeClr val="tx1">
                    <a:lumMod val="75000"/>
                    <a:lumOff val="25000"/>
                  </a:schemeClr>
                </a:solidFill>
              </a:rPr>
              <a:t>García</a:t>
            </a:r>
            <a:r>
              <a:rPr lang="en-US" dirty="0">
                <a:solidFill>
                  <a:schemeClr val="tx1">
                    <a:lumMod val="75000"/>
                    <a:lumOff val="25000"/>
                  </a:schemeClr>
                </a:solidFill>
              </a:rPr>
              <a:t> Lorca </a:t>
            </a:r>
            <a:r>
              <a:rPr lang="en-US" dirty="0" smtClean="0">
                <a:solidFill>
                  <a:schemeClr val="tx1">
                    <a:lumMod val="75000"/>
                    <a:lumOff val="25000"/>
                  </a:schemeClr>
                </a:solidFill>
              </a:rPr>
              <a:t>and </a:t>
            </a:r>
            <a:r>
              <a:rPr lang="en-US" dirty="0">
                <a:solidFill>
                  <a:schemeClr val="tx1">
                    <a:lumMod val="75000"/>
                    <a:lumOff val="25000"/>
                  </a:schemeClr>
                </a:solidFill>
              </a:rPr>
              <a:t>Sandra Cisneros </a:t>
            </a:r>
            <a:r>
              <a:rPr lang="en-US" dirty="0" smtClean="0">
                <a:solidFill>
                  <a:schemeClr val="tx1">
                    <a:lumMod val="75000"/>
                    <a:lumOff val="25000"/>
                  </a:schemeClr>
                </a:solidFill>
              </a:rPr>
              <a:t>enrolled </a:t>
            </a:r>
            <a:r>
              <a:rPr lang="en-US" dirty="0">
                <a:solidFill>
                  <a:schemeClr val="tx1">
                    <a:lumMod val="75000"/>
                    <a:lumOff val="25000"/>
                  </a:schemeClr>
                </a:solidFill>
              </a:rPr>
              <a:t>for the first time in a Texas </a:t>
            </a:r>
            <a:r>
              <a:rPr lang="en-US" dirty="0" smtClean="0">
                <a:solidFill>
                  <a:schemeClr val="tx1">
                    <a:lumMod val="75000"/>
                    <a:lumOff val="25000"/>
                  </a:schemeClr>
                </a:solidFill>
              </a:rPr>
              <a:t>school. Federico is a twelve year-old  student in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and  Sandra Cisneros, his cousin, is a eight year-old in 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grade. </a:t>
            </a:r>
          </a:p>
          <a:p>
            <a:pPr marL="45720" indent="0">
              <a:buNone/>
            </a:pPr>
            <a:r>
              <a:rPr lang="en-US" dirty="0" smtClean="0">
                <a:solidFill>
                  <a:schemeClr val="tx1">
                    <a:lumMod val="75000"/>
                    <a:lumOff val="25000"/>
                  </a:schemeClr>
                </a:solidFill>
              </a:rPr>
              <a:t>Both students appear on the same COE with a new qualifying move from Mexico to the United States with no previous NGS history.  The NGS specialist ran the PFS report and noticed that Sandra was listed but not Federico. Can you help explain why?</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5853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solidFill>
                  <a:srgbClr val="0070C0"/>
                </a:solidFill>
              </a:rPr>
              <a:t>Scenario #4</a:t>
            </a:r>
            <a:endParaRPr lang="en-US" sz="3200" b="1" dirty="0">
              <a:solidFill>
                <a:srgbClr val="0070C0"/>
              </a:solidFill>
            </a:endParaRPr>
          </a:p>
        </p:txBody>
      </p:sp>
      <p:sp>
        <p:nvSpPr>
          <p:cNvPr id="6" name="Content Placeholder 5"/>
          <p:cNvSpPr>
            <a:spLocks noGrp="1"/>
          </p:cNvSpPr>
          <p:nvPr>
            <p:ph idx="1"/>
          </p:nvPr>
        </p:nvSpPr>
        <p:spPr/>
        <p:txBody>
          <a:bodyPr>
            <a:normAutofit/>
          </a:bodyPr>
          <a:lstStyle/>
          <a:p>
            <a:pPr marL="45720" indent="0">
              <a:buNone/>
            </a:pPr>
            <a:r>
              <a:rPr lang="en-US" dirty="0">
                <a:solidFill>
                  <a:schemeClr val="tx1">
                    <a:lumMod val="75000"/>
                    <a:lumOff val="25000"/>
                  </a:schemeClr>
                </a:solidFill>
              </a:rPr>
              <a:t>On August 20, 2018, Federico </a:t>
            </a:r>
            <a:r>
              <a:rPr lang="en-US" dirty="0" err="1">
                <a:solidFill>
                  <a:schemeClr val="tx1">
                    <a:lumMod val="75000"/>
                    <a:lumOff val="25000"/>
                  </a:schemeClr>
                </a:solidFill>
              </a:rPr>
              <a:t>García</a:t>
            </a:r>
            <a:r>
              <a:rPr lang="en-US" dirty="0">
                <a:solidFill>
                  <a:schemeClr val="tx1">
                    <a:lumMod val="75000"/>
                    <a:lumOff val="25000"/>
                  </a:schemeClr>
                </a:solidFill>
              </a:rPr>
              <a:t> Lorca </a:t>
            </a:r>
            <a:r>
              <a:rPr lang="en-US" dirty="0" smtClean="0">
                <a:solidFill>
                  <a:schemeClr val="tx1">
                    <a:lumMod val="75000"/>
                    <a:lumOff val="25000"/>
                  </a:schemeClr>
                </a:solidFill>
              </a:rPr>
              <a:t>and </a:t>
            </a:r>
            <a:r>
              <a:rPr lang="en-US" dirty="0">
                <a:solidFill>
                  <a:schemeClr val="tx1">
                    <a:lumMod val="75000"/>
                    <a:lumOff val="25000"/>
                  </a:schemeClr>
                </a:solidFill>
              </a:rPr>
              <a:t>Sandra Cisneros </a:t>
            </a:r>
            <a:r>
              <a:rPr lang="en-US" dirty="0" smtClean="0">
                <a:solidFill>
                  <a:schemeClr val="tx1">
                    <a:lumMod val="75000"/>
                    <a:lumOff val="25000"/>
                  </a:schemeClr>
                </a:solidFill>
              </a:rPr>
              <a:t>enrolled </a:t>
            </a:r>
            <a:r>
              <a:rPr lang="en-US" dirty="0">
                <a:solidFill>
                  <a:schemeClr val="tx1">
                    <a:lumMod val="75000"/>
                    <a:lumOff val="25000"/>
                  </a:schemeClr>
                </a:solidFill>
              </a:rPr>
              <a:t>for the first time in a Texas </a:t>
            </a:r>
            <a:r>
              <a:rPr lang="en-US" dirty="0" smtClean="0">
                <a:solidFill>
                  <a:schemeClr val="tx1">
                    <a:lumMod val="75000"/>
                    <a:lumOff val="25000"/>
                  </a:schemeClr>
                </a:solidFill>
              </a:rPr>
              <a:t>school. Federico is a twelve year-old  student in  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and  Sandra Cisneros, his cousin, is a eight year-old in 1</a:t>
            </a:r>
            <a:r>
              <a:rPr lang="en-US" baseline="30000" dirty="0" smtClean="0">
                <a:solidFill>
                  <a:schemeClr val="tx1">
                    <a:lumMod val="75000"/>
                    <a:lumOff val="25000"/>
                  </a:schemeClr>
                </a:solidFill>
              </a:rPr>
              <a:t>st</a:t>
            </a:r>
            <a:r>
              <a:rPr lang="en-US" dirty="0" smtClean="0">
                <a:solidFill>
                  <a:schemeClr val="tx1">
                    <a:lumMod val="75000"/>
                    <a:lumOff val="25000"/>
                  </a:schemeClr>
                </a:solidFill>
              </a:rPr>
              <a:t> grade. </a:t>
            </a:r>
          </a:p>
          <a:p>
            <a:pPr marL="45720" indent="0">
              <a:buNone/>
            </a:pPr>
            <a:r>
              <a:rPr lang="en-US" dirty="0" smtClean="0">
                <a:solidFill>
                  <a:schemeClr val="tx1">
                    <a:lumMod val="75000"/>
                    <a:lumOff val="25000"/>
                  </a:schemeClr>
                </a:solidFill>
              </a:rPr>
              <a:t>Both students appear on the same COE with a new qualifying move from Mexico to the United States with no previous NGS history.  The NGS specialist ran the PFS report and noticed that Sandra was listed but not Federico. Can you help explain why?</a:t>
            </a:r>
          </a:p>
          <a:p>
            <a:pPr marL="45720" indent="0">
              <a:buNone/>
            </a:pPr>
            <a:r>
              <a:rPr lang="en-US" dirty="0" smtClean="0">
                <a:solidFill>
                  <a:srgbClr val="0070C0"/>
                </a:solidFill>
              </a:rPr>
              <a:t>Answer: The criteria for state assessment was not met by Federico; however, Sandra does meet the criteria for overage based on her age and grade level.</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0735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PFS Criteria</a:t>
            </a:r>
            <a:endParaRPr lang="en-US" sz="3200" b="1" dirty="0">
              <a:solidFill>
                <a:srgbClr val="0070C0"/>
              </a:solidFill>
            </a:endParaRPr>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984260" y="1666715"/>
            <a:ext cx="8130898" cy="3829309"/>
          </a:xfrm>
          <a:prstGeom prst="rect">
            <a:avLst/>
          </a:prstGeom>
        </p:spPr>
      </p:pic>
    </p:spTree>
    <p:extLst>
      <p:ext uri="{BB962C8B-B14F-4D97-AF65-F5344CB8AC3E}">
        <p14:creationId xmlns:p14="http://schemas.microsoft.com/office/powerpoint/2010/main" val="10124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799" y="457201"/>
            <a:ext cx="3632107" cy="2495804"/>
          </a:xfrm>
        </p:spPr>
      </p:pic>
      <p:sp>
        <p:nvSpPr>
          <p:cNvPr id="4" name="Text Placeholder 3"/>
          <p:cNvSpPr>
            <a:spLocks noGrp="1"/>
          </p:cNvSpPr>
          <p:nvPr>
            <p:ph type="body" sz="half" idx="2"/>
          </p:nvPr>
        </p:nvSpPr>
        <p:spPr>
          <a:xfrm>
            <a:off x="5255390" y="3417414"/>
            <a:ext cx="6021008" cy="1473552"/>
          </a:xfrm>
        </p:spPr>
        <p:txBody>
          <a:bodyPr>
            <a:normAutofit/>
          </a:bodyPr>
          <a:lstStyle/>
          <a:p>
            <a:pPr algn="ctr"/>
            <a:r>
              <a:rPr lang="en-US" sz="3200" dirty="0" smtClean="0">
                <a:solidFill>
                  <a:srgbClr val="0070C0"/>
                </a:solidFill>
              </a:rPr>
              <a:t>What’s new?</a:t>
            </a:r>
            <a:endParaRPr lang="en-US" sz="3200" dirty="0">
              <a:solidFill>
                <a:srgbClr val="0070C0"/>
              </a:solidFill>
            </a:endParaRPr>
          </a:p>
          <a:p>
            <a:pPr algn="ctr"/>
            <a:endParaRPr lang="en-US" sz="3200" dirty="0" smtClean="0">
              <a:solidFill>
                <a:srgbClr val="0070C0"/>
              </a:solidFill>
            </a:endParaRPr>
          </a:p>
          <a:p>
            <a:endParaRPr lang="en-US" dirty="0" smtClean="0"/>
          </a:p>
        </p:txBody>
      </p:sp>
      <p:sp>
        <p:nvSpPr>
          <p:cNvPr id="7" name="Title 1"/>
          <p:cNvSpPr txBox="1">
            <a:spLocks/>
          </p:cNvSpPr>
          <p:nvPr/>
        </p:nvSpPr>
        <p:spPr>
          <a:xfrm>
            <a:off x="338091" y="2681156"/>
            <a:ext cx="4095751"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tx1">
                    <a:lumMod val="75000"/>
                    <a:lumOff val="25000"/>
                  </a:schemeClr>
                </a:solidFill>
              </a:rPr>
              <a:t>I SPY</a:t>
            </a:r>
            <a:endParaRPr lang="en-US" dirty="0">
              <a:solidFill>
                <a:schemeClr val="tx1">
                  <a:lumMod val="75000"/>
                  <a:lumOff val="25000"/>
                </a:schemeClr>
              </a:solidFill>
            </a:endParaRPr>
          </a:p>
        </p:txBody>
      </p:sp>
      <p:sp>
        <p:nvSpPr>
          <p:cNvPr id="2" name="Title 1"/>
          <p:cNvSpPr>
            <a:spLocks noGrp="1"/>
          </p:cNvSpPr>
          <p:nvPr>
            <p:ph type="title"/>
          </p:nvPr>
        </p:nvSpPr>
        <p:spPr>
          <a:xfrm>
            <a:off x="369033" y="994847"/>
            <a:ext cx="4033868" cy="543697"/>
          </a:xfrm>
        </p:spPr>
        <p:txBody>
          <a:bodyPr>
            <a:normAutofit/>
          </a:bodyPr>
          <a:lstStyle/>
          <a:p>
            <a:pPr algn="ctr"/>
            <a:r>
              <a:rPr lang="en-US" b="1" dirty="0" smtClean="0">
                <a:solidFill>
                  <a:srgbClr val="0070C0"/>
                </a:solidFill>
              </a:rPr>
              <a:t>ACTIVITY #4</a:t>
            </a:r>
            <a:endParaRPr lang="en-US" b="1" dirty="0">
              <a:solidFill>
                <a:srgbClr val="0070C0"/>
              </a:solidFill>
            </a:endParaRPr>
          </a:p>
        </p:txBody>
      </p:sp>
      <p:sp>
        <p:nvSpPr>
          <p:cNvPr id="8" name="Rectangle 7"/>
          <p:cNvSpPr/>
          <p:nvPr/>
        </p:nvSpPr>
        <p:spPr>
          <a:xfrm>
            <a:off x="5255390" y="2681157"/>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55391" y="2739595"/>
            <a:ext cx="602100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INSTRUCTIONS</a:t>
            </a:r>
            <a:endParaRPr lang="en-US" dirty="0">
              <a:solidFill>
                <a:schemeClr val="bg1"/>
              </a:solidFill>
            </a:endParaRPr>
          </a:p>
        </p:txBody>
      </p:sp>
      <p:sp>
        <p:nvSpPr>
          <p:cNvPr id="10" name="Rectangle 9"/>
          <p:cNvSpPr/>
          <p:nvPr/>
        </p:nvSpPr>
        <p:spPr>
          <a:xfrm>
            <a:off x="307151" y="457200"/>
            <a:ext cx="4095750" cy="53538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74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Graduation Plans</a:t>
            </a:r>
            <a:endParaRPr lang="en-US" sz="3200" b="1" dirty="0">
              <a:solidFill>
                <a:srgbClr val="0070C0"/>
              </a:solidFill>
            </a:endParaRP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smtClean="0">
                <a:solidFill>
                  <a:schemeClr val="tx1">
                    <a:lumMod val="75000"/>
                    <a:lumOff val="25000"/>
                  </a:schemeClr>
                </a:solidFill>
              </a:rPr>
              <a:t>Maintaining Updates</a:t>
            </a:r>
            <a:endParaRPr lang="en-US" b="1" dirty="0">
              <a:solidFill>
                <a:schemeClr val="tx1">
                  <a:lumMod val="75000"/>
                  <a:lumOff val="25000"/>
                </a:schemeClr>
              </a:solidFill>
            </a:endParaRPr>
          </a:p>
          <a:p>
            <a:pPr marL="63500" lvl="0" indent="0">
              <a:lnSpc>
                <a:spcPct val="100000"/>
              </a:lnSpc>
              <a:spcBef>
                <a:spcPts val="0"/>
              </a:spcBef>
              <a:buSzTx/>
              <a:buNone/>
              <a:defRPr/>
            </a:pPr>
            <a:endParaRPr lang="en-US" sz="1100" dirty="0" smtClean="0">
              <a:solidFill>
                <a:schemeClr val="tx1">
                  <a:lumMod val="75000"/>
                  <a:lumOff val="25000"/>
                </a:schemeClr>
              </a:solidFill>
            </a:endParaRPr>
          </a:p>
          <a:p>
            <a:pPr marL="63500" lvl="0" indent="0">
              <a:lnSpc>
                <a:spcPct val="100000"/>
              </a:lnSpc>
              <a:spcBef>
                <a:spcPts val="0"/>
              </a:spcBef>
              <a:buSzTx/>
              <a:buNone/>
              <a:defRPr/>
            </a:pPr>
            <a:r>
              <a:rPr lang="en-US" dirty="0">
                <a:solidFill>
                  <a:schemeClr val="tx1">
                    <a:lumMod val="75000"/>
                    <a:lumOff val="25000"/>
                  </a:schemeClr>
                </a:solidFill>
              </a:rPr>
              <a:t>Remember to ask high school counselors to notify the terminal site whenever there is a change in a student’s graduation </a:t>
            </a:r>
            <a:r>
              <a:rPr lang="en-US" dirty="0" smtClean="0">
                <a:solidFill>
                  <a:schemeClr val="tx1">
                    <a:lumMod val="75000"/>
                    <a:lumOff val="25000"/>
                  </a:schemeClr>
                </a:solidFill>
              </a:rPr>
              <a:t>information.  </a:t>
            </a:r>
            <a:endParaRPr lang="en-US" dirty="0">
              <a:solidFill>
                <a:schemeClr val="tx1">
                  <a:lumMod val="75000"/>
                  <a:lumOff val="25000"/>
                </a:schemeClr>
              </a:solidFill>
            </a:endParaRP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Obtaining Graduation Plans</a:t>
            </a:r>
          </a:p>
          <a:p>
            <a:pPr marL="45720" indent="0">
              <a:buNone/>
            </a:pPr>
            <a:r>
              <a:rPr lang="en-US" dirty="0" smtClean="0">
                <a:solidFill>
                  <a:schemeClr val="tx1">
                    <a:lumMod val="75000"/>
                    <a:lumOff val="25000"/>
                  </a:schemeClr>
                </a:solidFill>
                <a:latin typeface="Calibri" panose="020F0502020204030204" pitchFamily="34" charset="0"/>
              </a:rPr>
              <a:t>Graduation plans must be submitted and obtained from the child’s homebased district.</a:t>
            </a:r>
            <a:endParaRPr lang="en-US"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4157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4" t="4689" r="43205" b="30142"/>
          <a:stretch/>
        </p:blipFill>
        <p:spPr>
          <a:xfrm flipH="1">
            <a:off x="-51765" y="0"/>
            <a:ext cx="12243765" cy="6843251"/>
          </a:xfrm>
          <a:prstGeom prst="rect">
            <a:avLst/>
          </a:prstGeom>
        </p:spPr>
      </p:pic>
      <p:sp>
        <p:nvSpPr>
          <p:cNvPr id="8" name="TextBox 7"/>
          <p:cNvSpPr txBox="1"/>
          <p:nvPr/>
        </p:nvSpPr>
        <p:spPr>
          <a:xfrm>
            <a:off x="3607245" y="1026111"/>
            <a:ext cx="5029274" cy="2616101"/>
          </a:xfrm>
          <a:prstGeom prst="rect">
            <a:avLst/>
          </a:prstGeom>
          <a:noFill/>
        </p:spPr>
        <p:txBody>
          <a:bodyPr wrap="square" rtlCol="0">
            <a:spAutoFit/>
          </a:bodyPr>
          <a:lstStyle/>
          <a:p>
            <a:r>
              <a:rPr lang="en-US" sz="3200" i="1" dirty="0" smtClean="0">
                <a:solidFill>
                  <a:schemeClr val="bg1"/>
                </a:solidFill>
                <a:latin typeface="Calibri Light" panose="020F0302020204030204" pitchFamily="34" charset="0"/>
              </a:rPr>
              <a:t>If nothing ever changed, </a:t>
            </a:r>
          </a:p>
          <a:p>
            <a:r>
              <a:rPr lang="en-US" sz="3200" i="1" dirty="0">
                <a:solidFill>
                  <a:schemeClr val="bg1"/>
                </a:solidFill>
                <a:latin typeface="Calibri Light" panose="020F0302020204030204" pitchFamily="34" charset="0"/>
              </a:rPr>
              <a:t>t</a:t>
            </a:r>
            <a:r>
              <a:rPr lang="en-US" sz="3200" i="1" dirty="0" smtClean="0">
                <a:solidFill>
                  <a:schemeClr val="bg1"/>
                </a:solidFill>
                <a:latin typeface="Calibri Light" panose="020F0302020204030204" pitchFamily="34" charset="0"/>
              </a:rPr>
              <a:t>here would be no butterflies.</a:t>
            </a:r>
          </a:p>
          <a:p>
            <a:endParaRPr lang="en-US" sz="3200" i="1" dirty="0" smtClean="0">
              <a:solidFill>
                <a:schemeClr val="bg1"/>
              </a:solidFill>
              <a:latin typeface="Calibri Light" panose="020F0302020204030204" pitchFamily="34" charset="0"/>
            </a:endParaRPr>
          </a:p>
          <a:p>
            <a:r>
              <a:rPr lang="en-US" sz="3200" i="1" dirty="0" smtClean="0">
                <a:solidFill>
                  <a:schemeClr val="bg1"/>
                </a:solidFill>
                <a:latin typeface="Calibri Light" panose="020F0302020204030204" pitchFamily="34" charset="0"/>
              </a:rPr>
              <a:t>−Unknown</a:t>
            </a:r>
          </a:p>
          <a:p>
            <a:endParaRPr lang="es-MX" dirty="0"/>
          </a:p>
          <a:p>
            <a:endParaRPr lang="es-MX" dirty="0"/>
          </a:p>
        </p:txBody>
      </p:sp>
    </p:spTree>
    <p:extLst>
      <p:ext uri="{BB962C8B-B14F-4D97-AF65-F5344CB8AC3E}">
        <p14:creationId xmlns:p14="http://schemas.microsoft.com/office/powerpoint/2010/main" val="22856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8980"/>
          <a:stretch/>
        </p:blipFill>
        <p:spPr>
          <a:xfrm>
            <a:off x="6764548" y="117569"/>
            <a:ext cx="3002691" cy="2940342"/>
          </a:xfrm>
        </p:spPr>
      </p:pic>
      <p:sp>
        <p:nvSpPr>
          <p:cNvPr id="4" name="Text Placeholder 3"/>
          <p:cNvSpPr>
            <a:spLocks noGrp="1"/>
          </p:cNvSpPr>
          <p:nvPr>
            <p:ph type="body" sz="half" idx="2"/>
          </p:nvPr>
        </p:nvSpPr>
        <p:spPr>
          <a:xfrm>
            <a:off x="5255390" y="3417414"/>
            <a:ext cx="6021008" cy="1473552"/>
          </a:xfrm>
        </p:spPr>
        <p:txBody>
          <a:bodyPr>
            <a:normAutofit fontScale="92500"/>
          </a:bodyPr>
          <a:lstStyle/>
          <a:p>
            <a:pPr algn="ctr"/>
            <a:r>
              <a:rPr lang="en-US" sz="3000" dirty="0" smtClean="0">
                <a:solidFill>
                  <a:srgbClr val="0070C0"/>
                </a:solidFill>
              </a:rPr>
              <a:t>Review your Graduation Plan Form and complete the NGS Screen Handout!</a:t>
            </a:r>
            <a:endParaRPr lang="en-US" sz="3000" dirty="0">
              <a:solidFill>
                <a:srgbClr val="0070C0"/>
              </a:solidFill>
            </a:endParaRPr>
          </a:p>
          <a:p>
            <a:pPr algn="ctr"/>
            <a:r>
              <a:rPr lang="en-US" sz="3200" dirty="0" smtClean="0">
                <a:solidFill>
                  <a:srgbClr val="0070C0"/>
                </a:solidFill>
              </a:rPr>
              <a:t>.</a:t>
            </a:r>
          </a:p>
          <a:p>
            <a:endParaRPr lang="en-US" dirty="0" smtClean="0"/>
          </a:p>
        </p:txBody>
      </p:sp>
      <p:sp>
        <p:nvSpPr>
          <p:cNvPr id="7" name="Title 1"/>
          <p:cNvSpPr txBox="1">
            <a:spLocks/>
          </p:cNvSpPr>
          <p:nvPr/>
        </p:nvSpPr>
        <p:spPr>
          <a:xfrm>
            <a:off x="338091" y="2681156"/>
            <a:ext cx="4095751"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tx1">
                    <a:lumMod val="75000"/>
                    <a:lumOff val="25000"/>
                  </a:schemeClr>
                </a:solidFill>
              </a:rPr>
              <a:t>Surviving Grad Plans</a:t>
            </a:r>
            <a:endParaRPr lang="en-US" dirty="0">
              <a:solidFill>
                <a:schemeClr val="tx1">
                  <a:lumMod val="75000"/>
                  <a:lumOff val="25000"/>
                </a:schemeClr>
              </a:solidFill>
            </a:endParaRPr>
          </a:p>
        </p:txBody>
      </p:sp>
      <p:sp>
        <p:nvSpPr>
          <p:cNvPr id="2" name="Title 1"/>
          <p:cNvSpPr>
            <a:spLocks noGrp="1"/>
          </p:cNvSpPr>
          <p:nvPr>
            <p:ph type="title"/>
          </p:nvPr>
        </p:nvSpPr>
        <p:spPr>
          <a:xfrm>
            <a:off x="369033" y="994847"/>
            <a:ext cx="4033868" cy="543697"/>
          </a:xfrm>
        </p:spPr>
        <p:txBody>
          <a:bodyPr>
            <a:normAutofit/>
          </a:bodyPr>
          <a:lstStyle/>
          <a:p>
            <a:pPr algn="ctr"/>
            <a:r>
              <a:rPr lang="en-US" b="1" dirty="0" smtClean="0">
                <a:solidFill>
                  <a:srgbClr val="0070C0"/>
                </a:solidFill>
              </a:rPr>
              <a:t>ACTIVITY #5</a:t>
            </a:r>
            <a:endParaRPr lang="en-US" b="1" dirty="0">
              <a:solidFill>
                <a:srgbClr val="0070C0"/>
              </a:solidFill>
            </a:endParaRPr>
          </a:p>
        </p:txBody>
      </p:sp>
      <p:sp>
        <p:nvSpPr>
          <p:cNvPr id="8" name="Rectangle 7"/>
          <p:cNvSpPr/>
          <p:nvPr/>
        </p:nvSpPr>
        <p:spPr>
          <a:xfrm>
            <a:off x="5255390" y="2681157"/>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55391" y="2739595"/>
            <a:ext cx="602100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INSTRUCTIONS</a:t>
            </a:r>
            <a:endParaRPr lang="en-US" dirty="0">
              <a:solidFill>
                <a:schemeClr val="bg1"/>
              </a:solidFill>
            </a:endParaRPr>
          </a:p>
        </p:txBody>
      </p:sp>
      <p:sp>
        <p:nvSpPr>
          <p:cNvPr id="10" name="Rectangle 9"/>
          <p:cNvSpPr/>
          <p:nvPr/>
        </p:nvSpPr>
        <p:spPr>
          <a:xfrm>
            <a:off x="307151" y="457200"/>
            <a:ext cx="4095750" cy="535382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2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Activity #5 |</a:t>
            </a:r>
            <a:r>
              <a:rPr lang="en-US" sz="3200" dirty="0" smtClean="0">
                <a:solidFill>
                  <a:srgbClr val="0070C0"/>
                </a:solidFill>
              </a:rPr>
              <a:t>Graduation Plan Answer Key</a:t>
            </a:r>
            <a:endParaRPr lang="en-US" sz="3200" dirty="0">
              <a:solidFill>
                <a:srgbClr val="0070C0"/>
              </a:solidFill>
            </a:endParaRPr>
          </a:p>
        </p:txBody>
      </p:sp>
      <p:pic>
        <p:nvPicPr>
          <p:cNvPr id="2" name="Picture 1"/>
          <p:cNvPicPr>
            <a:picLocks noChangeAspect="1"/>
          </p:cNvPicPr>
          <p:nvPr/>
        </p:nvPicPr>
        <p:blipFill>
          <a:blip r:embed="rId3"/>
          <a:stretch>
            <a:fillRect/>
          </a:stretch>
        </p:blipFill>
        <p:spPr>
          <a:xfrm>
            <a:off x="1527810" y="1467612"/>
            <a:ext cx="9136378" cy="4210679"/>
          </a:xfrm>
          <a:prstGeom prst="rect">
            <a:avLst/>
          </a:prstGeom>
          <a:ln>
            <a:solidFill>
              <a:schemeClr val="tx1"/>
            </a:solidFill>
            <a:prstDash val="dash"/>
          </a:ln>
        </p:spPr>
      </p:pic>
      <p:sp>
        <p:nvSpPr>
          <p:cNvPr id="3" name="Left Arrow 2"/>
          <p:cNvSpPr/>
          <p:nvPr/>
        </p:nvSpPr>
        <p:spPr>
          <a:xfrm>
            <a:off x="7772400" y="2336800"/>
            <a:ext cx="812800" cy="330200"/>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Left Arrow 6"/>
          <p:cNvSpPr/>
          <p:nvPr/>
        </p:nvSpPr>
        <p:spPr>
          <a:xfrm>
            <a:off x="9423400" y="5232400"/>
            <a:ext cx="812800" cy="330200"/>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009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5F237379-D2A9-4718-ACF7-12A4ACBD4EB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686550" y="0"/>
            <a:ext cx="5505450" cy="6858000"/>
          </a:xfrm>
          <a:prstGeom prst="rect">
            <a:avLst/>
          </a:prstGeom>
        </p:spPr>
      </p:pic>
      <p:sp>
        <p:nvSpPr>
          <p:cNvPr id="2" name="Title 1">
            <a:extLst>
              <a:ext uri="{FF2B5EF4-FFF2-40B4-BE49-F238E27FC236}">
                <a16:creationId xmlns:a16="http://schemas.microsoft.com/office/drawing/2014/main" xmlns="" id="{9B69F909-AAB2-4730-806F-48D6CD3AF609}"/>
              </a:ext>
            </a:extLst>
          </p:cNvPr>
          <p:cNvSpPr>
            <a:spLocks noGrp="1"/>
          </p:cNvSpPr>
          <p:nvPr>
            <p:ph type="title" idx="4294967295"/>
          </p:nvPr>
        </p:nvSpPr>
        <p:spPr>
          <a:xfrm>
            <a:off x="1211640" y="1147544"/>
            <a:ext cx="3411160" cy="771525"/>
          </a:xfrm>
        </p:spPr>
        <p:txBody>
          <a:bodyPr>
            <a:noAutofit/>
          </a:bodyPr>
          <a:lstStyle/>
          <a:p>
            <a:r>
              <a:rPr lang="en-US" sz="3200" b="1" dirty="0" smtClean="0">
                <a:solidFill>
                  <a:srgbClr val="0070C0"/>
                </a:solidFill>
                <a:latin typeface="+mn-lt"/>
              </a:rPr>
              <a:t>REVIEW SECTIONS</a:t>
            </a:r>
            <a:endParaRPr lang="en-US" sz="3200" b="1" dirty="0">
              <a:solidFill>
                <a:srgbClr val="0070C0"/>
              </a:solidFill>
              <a:latin typeface="+mn-lt"/>
            </a:endParaRPr>
          </a:p>
        </p:txBody>
      </p:sp>
      <p:sp>
        <p:nvSpPr>
          <p:cNvPr id="34" name="Rectangle 33">
            <a:extLst>
              <a:ext uri="{FF2B5EF4-FFF2-40B4-BE49-F238E27FC236}">
                <a16:creationId xmlns:a16="http://schemas.microsoft.com/office/drawing/2014/main" xmlns="" id="{3F862A09-D6A0-465B-8F93-E5DA59B44D58}"/>
              </a:ext>
            </a:extLst>
          </p:cNvPr>
          <p:cNvSpPr/>
          <p:nvPr/>
        </p:nvSpPr>
        <p:spPr>
          <a:xfrm>
            <a:off x="1211641" y="1919069"/>
            <a:ext cx="3881059" cy="1538883"/>
          </a:xfrm>
          <a:prstGeom prst="rect">
            <a:avLst/>
          </a:prstGeom>
        </p:spPr>
        <p:txBody>
          <a:bodyPr wrap="square">
            <a:spAutoFit/>
          </a:bodyPr>
          <a:lstStyle/>
          <a:p>
            <a:pPr marL="388620" indent="-342900">
              <a:buFont typeface="Arial" panose="020B0604020202020204" pitchFamily="34" charset="0"/>
              <a:buChar char="•"/>
            </a:pPr>
            <a:r>
              <a:rPr lang="en-US" sz="2800" dirty="0" smtClean="0">
                <a:solidFill>
                  <a:schemeClr val="tx1">
                    <a:lumMod val="75000"/>
                    <a:lumOff val="25000"/>
                  </a:schemeClr>
                </a:solidFill>
                <a:latin typeface="Calibri" panose="020F0502020204030204" pitchFamily="34" charset="0"/>
              </a:rPr>
              <a:t>Secondary Credits</a:t>
            </a:r>
          </a:p>
          <a:p>
            <a:pPr marL="388620" indent="-342900">
              <a:buFont typeface="Arial" panose="020B0604020202020204" pitchFamily="34" charset="0"/>
              <a:buChar char="•"/>
            </a:pPr>
            <a:r>
              <a:rPr lang="en-US" sz="2800" dirty="0" smtClean="0">
                <a:solidFill>
                  <a:schemeClr val="tx1">
                    <a:lumMod val="75000"/>
                    <a:lumOff val="25000"/>
                  </a:schemeClr>
                </a:solidFill>
                <a:latin typeface="Calibri" panose="020F0502020204030204" pitchFamily="34" charset="0"/>
              </a:rPr>
              <a:t>State </a:t>
            </a:r>
            <a:r>
              <a:rPr lang="en-US" sz="2800" dirty="0">
                <a:solidFill>
                  <a:schemeClr val="tx1">
                    <a:lumMod val="75000"/>
                    <a:lumOff val="25000"/>
                  </a:schemeClr>
                </a:solidFill>
                <a:latin typeface="Calibri" panose="020F0502020204030204" pitchFamily="34" charset="0"/>
              </a:rPr>
              <a:t>Assessments</a:t>
            </a:r>
          </a:p>
          <a:p>
            <a:pPr marL="45720"/>
            <a:endParaRPr lang="en-US" sz="2000" dirty="0"/>
          </a:p>
          <a:p>
            <a:pPr marL="45720"/>
            <a:endParaRPr lang="en-US" dirty="0"/>
          </a:p>
        </p:txBody>
      </p:sp>
    </p:spTree>
    <p:extLst>
      <p:ext uri="{BB962C8B-B14F-4D97-AF65-F5344CB8AC3E}">
        <p14:creationId xmlns:p14="http://schemas.microsoft.com/office/powerpoint/2010/main" val="252697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rgbClr val="0070C0"/>
                </a:solidFill>
              </a:rPr>
              <a:t>Secondary Credits</a:t>
            </a: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smtClean="0">
                <a:solidFill>
                  <a:schemeClr val="tx1">
                    <a:lumMod val="75000"/>
                    <a:lumOff val="25000"/>
                  </a:schemeClr>
                </a:solidFill>
              </a:rPr>
              <a:t>Sharing Information </a:t>
            </a:r>
            <a:endParaRPr lang="en-US" b="1" dirty="0">
              <a:solidFill>
                <a:schemeClr val="tx1">
                  <a:lumMod val="75000"/>
                  <a:lumOff val="25000"/>
                </a:schemeClr>
              </a:solidFill>
            </a:endParaRPr>
          </a:p>
          <a:p>
            <a:pPr marL="63500" lvl="0" indent="0">
              <a:lnSpc>
                <a:spcPct val="100000"/>
              </a:lnSpc>
              <a:spcBef>
                <a:spcPts val="0"/>
              </a:spcBef>
              <a:buSzTx/>
              <a:buNone/>
              <a:defRPr/>
            </a:pPr>
            <a:endParaRPr lang="en-US" sz="1100" dirty="0" smtClean="0">
              <a:solidFill>
                <a:schemeClr val="tx1">
                  <a:lumMod val="75000"/>
                  <a:lumOff val="25000"/>
                </a:schemeClr>
              </a:solidFill>
            </a:endParaRPr>
          </a:p>
          <a:p>
            <a:pPr marL="63500" lvl="0" indent="0">
              <a:lnSpc>
                <a:spcPct val="100000"/>
              </a:lnSpc>
              <a:spcBef>
                <a:spcPts val="0"/>
              </a:spcBef>
              <a:buSzTx/>
              <a:buNone/>
              <a:defRPr/>
            </a:pPr>
            <a:r>
              <a:rPr lang="en-US" dirty="0" smtClean="0">
                <a:solidFill>
                  <a:schemeClr val="tx1">
                    <a:lumMod val="75000"/>
                    <a:lumOff val="25000"/>
                  </a:schemeClr>
                </a:solidFill>
              </a:rPr>
              <a:t>NGS specialist should provide secondary credit reports to the appropriate MEP personnel who should monitor and </a:t>
            </a:r>
            <a:r>
              <a:rPr lang="en-US" dirty="0">
                <a:solidFill>
                  <a:schemeClr val="tx1">
                    <a:lumMod val="75000"/>
                    <a:lumOff val="25000"/>
                  </a:schemeClr>
                </a:solidFill>
              </a:rPr>
              <a:t>ensure earned </a:t>
            </a:r>
            <a:r>
              <a:rPr lang="en-US" dirty="0" smtClean="0">
                <a:solidFill>
                  <a:schemeClr val="tx1">
                    <a:lumMod val="75000"/>
                    <a:lumOff val="25000"/>
                  </a:schemeClr>
                </a:solidFill>
              </a:rPr>
              <a:t>credits have been granted and that withdrawal </a:t>
            </a:r>
            <a:r>
              <a:rPr lang="en-US" dirty="0">
                <a:solidFill>
                  <a:schemeClr val="tx1">
                    <a:lumMod val="75000"/>
                    <a:lumOff val="25000"/>
                  </a:schemeClr>
                </a:solidFill>
              </a:rPr>
              <a:t>grades consolidation and missing credits </a:t>
            </a:r>
            <a:r>
              <a:rPr lang="en-US" dirty="0" smtClean="0">
                <a:solidFill>
                  <a:schemeClr val="tx1">
                    <a:lumMod val="75000"/>
                    <a:lumOff val="25000"/>
                  </a:schemeClr>
                </a:solidFill>
              </a:rPr>
              <a:t>have been reviewed.</a:t>
            </a:r>
            <a:endParaRPr lang="en-US" dirty="0">
              <a:solidFill>
                <a:schemeClr val="tx1">
                  <a:lumMod val="75000"/>
                  <a:lumOff val="25000"/>
                </a:schemeClr>
              </a:solidFill>
            </a:endParaRP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MSIX</a:t>
            </a:r>
          </a:p>
          <a:p>
            <a:pPr marL="45720" indent="0">
              <a:buNone/>
            </a:pPr>
            <a:r>
              <a:rPr lang="en-US" dirty="0" smtClean="0">
                <a:solidFill>
                  <a:schemeClr val="tx1">
                    <a:lumMod val="75000"/>
                    <a:lumOff val="25000"/>
                  </a:schemeClr>
                </a:solidFill>
                <a:latin typeface="Calibri" panose="020F0502020204030204" pitchFamily="34" charset="0"/>
              </a:rPr>
              <a:t>Ensure you are reviewing secondary credits with the information that appears on MSIX to verify the accuracy of the information.</a:t>
            </a:r>
            <a:endParaRPr lang="en-US"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5749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solidFill>
                  <a:srgbClr val="0070C0"/>
                </a:solidFill>
              </a:rPr>
              <a:t>Scenario #5</a:t>
            </a:r>
            <a:endParaRPr lang="en-US" sz="3200" b="1" dirty="0">
              <a:solidFill>
                <a:srgbClr val="0070C0"/>
              </a:solidFill>
            </a:endParaRPr>
          </a:p>
        </p:txBody>
      </p:sp>
      <p:sp>
        <p:nvSpPr>
          <p:cNvPr id="8" name="Content Placeholder 7"/>
          <p:cNvSpPr>
            <a:spLocks noGrp="1"/>
          </p:cNvSpPr>
          <p:nvPr>
            <p:ph idx="1"/>
          </p:nvPr>
        </p:nvSpPr>
        <p:spPr>
          <a:xfrm>
            <a:off x="1341120" y="1572768"/>
            <a:ext cx="9509760" cy="1664702"/>
          </a:xfrm>
        </p:spPr>
        <p:txBody>
          <a:bodyPr/>
          <a:lstStyle/>
          <a:p>
            <a:pPr marL="45720" indent="0">
              <a:buNone/>
            </a:pPr>
            <a:r>
              <a:rPr lang="en-US" dirty="0">
                <a:solidFill>
                  <a:schemeClr val="tx1">
                    <a:lumMod val="75000"/>
                    <a:lumOff val="25000"/>
                  </a:schemeClr>
                </a:solidFill>
              </a:rPr>
              <a:t>Laura </a:t>
            </a:r>
            <a:r>
              <a:rPr lang="en-US" dirty="0" smtClean="0">
                <a:solidFill>
                  <a:schemeClr val="tx1">
                    <a:lumMod val="75000"/>
                    <a:lumOff val="25000"/>
                  </a:schemeClr>
                </a:solidFill>
              </a:rPr>
              <a:t>Esquivel is a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student who enrolled at Beautiful High School in Hart TX on 10/30/2018.  The parent, along with the recruiter, reviewed the consolidate student record  and mentioned her child was missing course work from East High School in Greeley, CO.  The NGS specialist did not find the missing credits on MSIX. Should the NGS specialist include missing course history data from other states?</a:t>
            </a:r>
            <a:endParaRPr lang="en-US" dirty="0">
              <a:solidFill>
                <a:schemeClr val="tx1">
                  <a:lumMod val="75000"/>
                  <a:lumOff val="25000"/>
                </a:schemeClr>
              </a:solidFill>
            </a:endParaRPr>
          </a:p>
          <a:p>
            <a:pPr marL="45720" indent="0">
              <a:buNone/>
            </a:pPr>
            <a:endParaRPr lang="en-US" dirty="0"/>
          </a:p>
        </p:txBody>
      </p:sp>
    </p:spTree>
    <p:extLst>
      <p:ext uri="{BB962C8B-B14F-4D97-AF65-F5344CB8AC3E}">
        <p14:creationId xmlns:p14="http://schemas.microsoft.com/office/powerpoint/2010/main" val="15348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solidFill>
                  <a:srgbClr val="0070C0"/>
                </a:solidFill>
              </a:rPr>
              <a:t>Scenario #5</a:t>
            </a:r>
            <a:endParaRPr lang="en-US" sz="3200" b="1" dirty="0">
              <a:solidFill>
                <a:srgbClr val="0070C0"/>
              </a:solidFill>
            </a:endParaRPr>
          </a:p>
        </p:txBody>
      </p:sp>
      <p:sp>
        <p:nvSpPr>
          <p:cNvPr id="8" name="Content Placeholder 7"/>
          <p:cNvSpPr>
            <a:spLocks noGrp="1"/>
          </p:cNvSpPr>
          <p:nvPr>
            <p:ph idx="1"/>
          </p:nvPr>
        </p:nvSpPr>
        <p:spPr>
          <a:xfrm>
            <a:off x="1341120" y="1572768"/>
            <a:ext cx="9509760" cy="3227832"/>
          </a:xfrm>
        </p:spPr>
        <p:txBody>
          <a:bodyPr>
            <a:noAutofit/>
          </a:bodyPr>
          <a:lstStyle/>
          <a:p>
            <a:pPr marL="45720" indent="0">
              <a:buNone/>
            </a:pPr>
            <a:r>
              <a:rPr lang="en-US" dirty="0">
                <a:solidFill>
                  <a:schemeClr val="tx1">
                    <a:lumMod val="75000"/>
                    <a:lumOff val="25000"/>
                  </a:schemeClr>
                </a:solidFill>
              </a:rPr>
              <a:t>Laura </a:t>
            </a:r>
            <a:r>
              <a:rPr lang="en-US" dirty="0" smtClean="0">
                <a:solidFill>
                  <a:schemeClr val="tx1">
                    <a:lumMod val="75000"/>
                    <a:lumOff val="25000"/>
                  </a:schemeClr>
                </a:solidFill>
              </a:rPr>
              <a:t>Esquivel is a 10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student who enrolled at Beautiful High School in Hart TX on 10/30/2018.  The parent, along with the recruiter, reviewed the consolidate student record  and mentioned her child was missing course work from East High School in Greeley, CO.  The NGS specialist did not find the missing credits on MSIX. Should the NGS specialist include missing course history data from other states?</a:t>
            </a:r>
          </a:p>
          <a:p>
            <a:pPr marL="45720" indent="0" defTabSz="931774">
              <a:buNone/>
              <a:defRPr/>
            </a:pPr>
            <a:r>
              <a:rPr lang="en-US" b="1" dirty="0" smtClean="0">
                <a:solidFill>
                  <a:srgbClr val="0070C0"/>
                </a:solidFill>
              </a:rPr>
              <a:t>Answer:</a:t>
            </a:r>
            <a:r>
              <a:rPr lang="en-US" dirty="0" smtClean="0">
                <a:solidFill>
                  <a:srgbClr val="0070C0"/>
                </a:solidFill>
              </a:rPr>
              <a:t>  </a:t>
            </a:r>
            <a:r>
              <a:rPr lang="en-US" dirty="0">
                <a:solidFill>
                  <a:srgbClr val="0070C0"/>
                </a:solidFill>
              </a:rPr>
              <a:t>Yes, in </a:t>
            </a:r>
            <a:r>
              <a:rPr lang="en-US" dirty="0" smtClean="0">
                <a:solidFill>
                  <a:srgbClr val="0070C0"/>
                </a:solidFill>
              </a:rPr>
              <a:t>Texas the  </a:t>
            </a:r>
            <a:r>
              <a:rPr lang="en-US" dirty="0">
                <a:solidFill>
                  <a:srgbClr val="0070C0"/>
                </a:solidFill>
              </a:rPr>
              <a:t>NGS </a:t>
            </a:r>
            <a:r>
              <a:rPr lang="en-US" dirty="0" smtClean="0">
                <a:solidFill>
                  <a:srgbClr val="0070C0"/>
                </a:solidFill>
              </a:rPr>
              <a:t>specialist works </a:t>
            </a:r>
            <a:r>
              <a:rPr lang="en-US" dirty="0">
                <a:solidFill>
                  <a:srgbClr val="0070C0"/>
                </a:solidFill>
              </a:rPr>
              <a:t>in collaboration with the school counselor to request the most current grade information to ensure that the student is </a:t>
            </a:r>
            <a:r>
              <a:rPr lang="en-US" dirty="0" smtClean="0">
                <a:solidFill>
                  <a:srgbClr val="0070C0"/>
                </a:solidFill>
              </a:rPr>
              <a:t>placed in </a:t>
            </a:r>
            <a:r>
              <a:rPr lang="en-US" dirty="0">
                <a:solidFill>
                  <a:srgbClr val="0070C0"/>
                </a:solidFill>
              </a:rPr>
              <a:t>the correct courses and grade level. </a:t>
            </a:r>
          </a:p>
          <a:p>
            <a:pPr marL="45720" indent="0" defTabSz="931774">
              <a:buNone/>
              <a:defRPr/>
            </a:pPr>
            <a:r>
              <a:rPr lang="en-US" dirty="0" smtClean="0">
                <a:solidFill>
                  <a:srgbClr val="0070C0"/>
                </a:solidFill>
              </a:rPr>
              <a:t>If </a:t>
            </a:r>
            <a:r>
              <a:rPr lang="en-US" dirty="0">
                <a:solidFill>
                  <a:srgbClr val="0070C0"/>
                </a:solidFill>
              </a:rPr>
              <a:t>an MSIX user discovers that information such as secondary school coursework from a state in which the child was preciously  enrolled is not on MSIX, we encourage the school district to send a data request through MSIX to the previous State requesting missing student data.</a:t>
            </a:r>
          </a:p>
          <a:p>
            <a:pPr marL="45720" indent="0">
              <a:buNone/>
            </a:pPr>
            <a:endParaRPr lang="en-US" dirty="0">
              <a:solidFill>
                <a:schemeClr val="tx1">
                  <a:lumMod val="75000"/>
                  <a:lumOff val="25000"/>
                </a:schemeClr>
              </a:solidFill>
            </a:endParaRPr>
          </a:p>
          <a:p>
            <a:pPr marL="45720" indent="0">
              <a:buNone/>
            </a:pPr>
            <a:endParaRPr lang="en-US" dirty="0"/>
          </a:p>
        </p:txBody>
      </p:sp>
    </p:spTree>
    <p:extLst>
      <p:ext uri="{BB962C8B-B14F-4D97-AF65-F5344CB8AC3E}">
        <p14:creationId xmlns:p14="http://schemas.microsoft.com/office/powerpoint/2010/main" val="271062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rgbClr val="0070C0"/>
                </a:solidFill>
              </a:rPr>
              <a:t>State Assessments</a:t>
            </a:r>
          </a:p>
        </p:txBody>
      </p:sp>
      <p:sp>
        <p:nvSpPr>
          <p:cNvPr id="8" name="Content Placeholder 3"/>
          <p:cNvSpPr txBox="1">
            <a:spLocks/>
          </p:cNvSpPr>
          <p:nvPr/>
        </p:nvSpPr>
        <p:spPr>
          <a:xfrm>
            <a:off x="1341120" y="1572768"/>
            <a:ext cx="4572000" cy="3308151"/>
          </a:xfrm>
          <a:prstGeom prst="rect">
            <a:avLst/>
          </a:prstGeom>
          <a:solidFill>
            <a:schemeClr val="bg1">
              <a:lumMod val="95000"/>
            </a:schemeClr>
          </a:solidFill>
          <a:ln>
            <a:solidFill>
              <a:schemeClr val="bg1">
                <a:lumMod val="85000"/>
              </a:schemeClr>
            </a:solidFill>
          </a:ln>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Calibri" panose="020F0502020204030204" pitchFamily="34" charset="0"/>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Calibri" panose="020F0502020204030204" pitchFamily="34" charset="0"/>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Calibri" panose="020F0502020204030204" pitchFamily="34" charset="0"/>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Calibri" panose="020F0502020204030204" pitchFamily="34" charset="0"/>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None/>
            </a:pPr>
            <a:r>
              <a:rPr lang="en-US" b="1" dirty="0" smtClean="0">
                <a:solidFill>
                  <a:schemeClr val="tx1">
                    <a:lumMod val="75000"/>
                    <a:lumOff val="25000"/>
                  </a:schemeClr>
                </a:solidFill>
              </a:rPr>
              <a:t>Tied to PFS </a:t>
            </a:r>
            <a:endParaRPr lang="en-US" b="1" dirty="0">
              <a:solidFill>
                <a:schemeClr val="tx1">
                  <a:lumMod val="75000"/>
                  <a:lumOff val="25000"/>
                </a:schemeClr>
              </a:solidFill>
            </a:endParaRPr>
          </a:p>
          <a:p>
            <a:pPr marL="63500" lvl="0" indent="0">
              <a:lnSpc>
                <a:spcPct val="100000"/>
              </a:lnSpc>
              <a:spcBef>
                <a:spcPts val="0"/>
              </a:spcBef>
              <a:buSzTx/>
              <a:buNone/>
              <a:defRPr/>
            </a:pPr>
            <a:endParaRPr lang="en-US" sz="1100" dirty="0" smtClean="0">
              <a:solidFill>
                <a:schemeClr val="tx1">
                  <a:lumMod val="75000"/>
                  <a:lumOff val="25000"/>
                </a:schemeClr>
              </a:solidFill>
            </a:endParaRPr>
          </a:p>
          <a:p>
            <a:pPr marL="0" lvl="0" indent="0">
              <a:lnSpc>
                <a:spcPct val="100000"/>
              </a:lnSpc>
              <a:spcBef>
                <a:spcPts val="0"/>
              </a:spcBef>
              <a:buSzTx/>
              <a:buNone/>
              <a:defRPr/>
            </a:pPr>
            <a:r>
              <a:rPr lang="en-US" dirty="0">
                <a:solidFill>
                  <a:schemeClr val="tx1">
                    <a:lumMod val="75000"/>
                    <a:lumOff val="25000"/>
                  </a:schemeClr>
                </a:solidFill>
              </a:rPr>
              <a:t>State academic assessment results are extremely critical because they flag migrant student needs in the MEP funding formula to the districts and flag students as “Priority for Service.” </a:t>
            </a:r>
          </a:p>
        </p:txBody>
      </p:sp>
      <p:sp>
        <p:nvSpPr>
          <p:cNvPr id="9" name="Content Placeholder 2"/>
          <p:cNvSpPr txBox="1">
            <a:spLocks/>
          </p:cNvSpPr>
          <p:nvPr/>
        </p:nvSpPr>
        <p:spPr>
          <a:xfrm>
            <a:off x="6278880" y="1572768"/>
            <a:ext cx="4572000" cy="3308151"/>
          </a:xfrm>
          <a:prstGeom prst="rect">
            <a:avLst/>
          </a:prstGeom>
          <a:solidFill>
            <a:schemeClr val="bg1">
              <a:lumMod val="95000"/>
            </a:schemeClr>
          </a:solidFill>
          <a:ln>
            <a:solidFill>
              <a:schemeClr val="bg1">
                <a:lumMod val="85000"/>
              </a:schemeClr>
            </a:solidFill>
          </a:ln>
        </p:spPr>
        <p:txBody>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a:lstStyle>
          <a:p>
            <a:pPr marL="45720" indent="0">
              <a:buFont typeface="Arial" pitchFamily="34" charset="0"/>
              <a:buNone/>
            </a:pPr>
            <a:r>
              <a:rPr lang="en-US" b="1" dirty="0" smtClean="0">
                <a:solidFill>
                  <a:schemeClr val="tx1">
                    <a:lumMod val="75000"/>
                    <a:lumOff val="25000"/>
                  </a:schemeClr>
                </a:solidFill>
                <a:latin typeface="Calibri" panose="020F0502020204030204" pitchFamily="34" charset="0"/>
              </a:rPr>
              <a:t>Tied to PEIMS</a:t>
            </a:r>
          </a:p>
          <a:p>
            <a:pPr marL="0" lvl="0" indent="0">
              <a:lnSpc>
                <a:spcPct val="100000"/>
              </a:lnSpc>
              <a:spcBef>
                <a:spcPts val="0"/>
              </a:spcBef>
              <a:buSzTx/>
              <a:buNone/>
              <a:defRPr/>
            </a:pPr>
            <a:endParaRPr lang="en-US" sz="1100" dirty="0" smtClean="0">
              <a:solidFill>
                <a:schemeClr val="tx1">
                  <a:lumMod val="75000"/>
                  <a:lumOff val="25000"/>
                </a:schemeClr>
              </a:solidFill>
              <a:latin typeface="Calibri" panose="020F0502020204030204" pitchFamily="34" charset="0"/>
            </a:endParaRPr>
          </a:p>
          <a:p>
            <a:pPr marL="0" lvl="0" indent="0">
              <a:lnSpc>
                <a:spcPct val="100000"/>
              </a:lnSpc>
              <a:spcBef>
                <a:spcPts val="0"/>
              </a:spcBef>
              <a:buSzTx/>
              <a:buNone/>
              <a:defRPr/>
            </a:pPr>
            <a:r>
              <a:rPr lang="en-US" dirty="0" smtClean="0">
                <a:solidFill>
                  <a:schemeClr val="tx1">
                    <a:lumMod val="75000"/>
                    <a:lumOff val="25000"/>
                  </a:schemeClr>
                </a:solidFill>
                <a:latin typeface="Calibri" panose="020F0502020204030204" pitchFamily="34" charset="0"/>
              </a:rPr>
              <a:t>State assessments are tied to the PEIMS number which is needed to download data from the State Assessments Division into NGS.</a:t>
            </a:r>
          </a:p>
          <a:p>
            <a:pPr marL="0" lvl="0" indent="0">
              <a:lnSpc>
                <a:spcPct val="100000"/>
              </a:lnSpc>
              <a:spcBef>
                <a:spcPts val="0"/>
              </a:spcBef>
              <a:buSzTx/>
              <a:buNone/>
              <a:defRPr/>
            </a:pPr>
            <a:endParaRPr lang="en-US"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84562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Scenario #6</a:t>
            </a:r>
            <a:endParaRPr lang="en-US" sz="3200" b="1" dirty="0">
              <a:solidFill>
                <a:srgbClr val="0070C0"/>
              </a:solidFill>
            </a:endParaRPr>
          </a:p>
        </p:txBody>
      </p:sp>
      <p:sp>
        <p:nvSpPr>
          <p:cNvPr id="6" name="Rectangle 5"/>
          <p:cNvSpPr/>
          <p:nvPr/>
        </p:nvSpPr>
        <p:spPr>
          <a:xfrm>
            <a:off x="1279688" y="1637171"/>
            <a:ext cx="9705812" cy="1015663"/>
          </a:xfrm>
          <a:prstGeom prst="rect">
            <a:avLst/>
          </a:prstGeom>
        </p:spPr>
        <p:txBody>
          <a:bodyPr wrap="square">
            <a:spAutoFit/>
          </a:bodyPr>
          <a:lstStyle/>
          <a:p>
            <a:r>
              <a:rPr lang="en-US" sz="2000" dirty="0">
                <a:solidFill>
                  <a:schemeClr val="tx1">
                    <a:lumMod val="75000"/>
                    <a:lumOff val="25000"/>
                  </a:schemeClr>
                </a:solidFill>
                <a:latin typeface="Calibri" panose="020F0502020204030204" pitchFamily="34" charset="0"/>
              </a:rPr>
              <a:t>In order for NGS to interpret the data, state assessment score and assessment interpretation MUST be entered </a:t>
            </a:r>
            <a:r>
              <a:rPr lang="en-US" sz="2000" dirty="0" smtClean="0">
                <a:solidFill>
                  <a:schemeClr val="tx1">
                    <a:lumMod val="75000"/>
                    <a:lumOff val="25000"/>
                  </a:schemeClr>
                </a:solidFill>
                <a:latin typeface="Calibri" panose="020F0502020204030204" pitchFamily="34" charset="0"/>
              </a:rPr>
              <a:t> in a specific way.  How would you process the state assessment result shown below:</a:t>
            </a:r>
            <a:endParaRPr lang="en-US" sz="2000" dirty="0">
              <a:solidFill>
                <a:schemeClr val="tx1">
                  <a:lumMod val="75000"/>
                  <a:lumOff val="25000"/>
                </a:schemeClr>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1279687" y="2808138"/>
            <a:ext cx="9829800" cy="180101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30200416"/>
              </p:ext>
            </p:extLst>
          </p:nvPr>
        </p:nvGraphicFramePr>
        <p:xfrm>
          <a:off x="1341120" y="4764460"/>
          <a:ext cx="9768367" cy="1069198"/>
        </p:xfrm>
        <a:graphic>
          <a:graphicData uri="http://schemas.openxmlformats.org/drawingml/2006/table">
            <a:tbl>
              <a:tblPr firstRow="1" firstCol="1" bandRow="1">
                <a:tableStyleId>{5DA37D80-6434-44D0-A028-1B22A696006F}</a:tableStyleId>
              </a:tblPr>
              <a:tblGrid>
                <a:gridCol w="2012760"/>
                <a:gridCol w="1892994"/>
                <a:gridCol w="1177911"/>
                <a:gridCol w="1536437"/>
                <a:gridCol w="1108568"/>
                <a:gridCol w="904358"/>
                <a:gridCol w="1135339"/>
              </a:tblGrid>
              <a:tr h="237030">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Type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Name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Score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Interpretation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Date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SSID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Grade Level</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997">
                <a:tc>
                  <a:txBody>
                    <a:bodyPr/>
                    <a:lstStyle/>
                    <a:p>
                      <a:pPr marL="0" marR="0" algn="just">
                        <a:lnSpc>
                          <a:spcPct val="100000"/>
                        </a:lnSpc>
                        <a:spcBef>
                          <a:spcPts val="0"/>
                        </a:spcBef>
                        <a:spcAft>
                          <a:spcPts val="0"/>
                        </a:spcAft>
                        <a:tabLst>
                          <a:tab pos="381635" algn="l"/>
                        </a:tabLst>
                      </a:pPr>
                      <a:r>
                        <a:rPr lang="en-US" sz="1500" b="0" dirty="0">
                          <a:effectLst/>
                          <a:latin typeface="Calibri" panose="020F0502020204030204" pitchFamily="34" charset="0"/>
                        </a:rPr>
                        <a:t>State Test – Math</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tabLst>
                          <a:tab pos="381635" algn="l"/>
                        </a:tabLst>
                      </a:pPr>
                      <a:r>
                        <a:rPr lang="en-US" sz="1500" b="0" dirty="0">
                          <a:effectLst/>
                          <a:latin typeface="Calibri" panose="020F0502020204030204" pitchFamily="34" charset="0"/>
                        </a:rPr>
                        <a:t>STAAR EOC Algebra 1</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N/A</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Absent</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effectLst/>
                          <a:latin typeface="Calibri" panose="020F0502020204030204" pitchFamily="34" charset="0"/>
                        </a:rPr>
                        <a:t>05/03/2016</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TXEFGH</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effectLst/>
                          <a:latin typeface="Calibri" panose="020F0502020204030204" pitchFamily="34" charset="0"/>
                          <a:ea typeface="+mn-ea"/>
                          <a:cs typeface="Times New Roman" panose="02020603050405020304" pitchFamily="18" charset="0"/>
                        </a:rPr>
                        <a:t>9</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997">
                <a:tc>
                  <a:txBody>
                    <a:bodyPr/>
                    <a:lstStyle/>
                    <a:p>
                      <a:pPr marL="0" marR="0" algn="just">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ight Arrow 4"/>
          <p:cNvSpPr/>
          <p:nvPr/>
        </p:nvSpPr>
        <p:spPr>
          <a:xfrm>
            <a:off x="822487" y="5559338"/>
            <a:ext cx="457200" cy="27432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3369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0070C0"/>
                </a:solidFill>
              </a:rPr>
              <a:t>Scenario #6</a:t>
            </a:r>
            <a:endParaRPr lang="en-US" sz="3200" b="1" dirty="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89773727"/>
              </p:ext>
            </p:extLst>
          </p:nvPr>
        </p:nvGraphicFramePr>
        <p:xfrm>
          <a:off x="1279688" y="2628916"/>
          <a:ext cx="9190562" cy="1069198"/>
        </p:xfrm>
        <a:graphic>
          <a:graphicData uri="http://schemas.openxmlformats.org/drawingml/2006/table">
            <a:tbl>
              <a:tblPr firstRow="1" firstCol="1" bandRow="1">
                <a:tableStyleId>{5DA37D80-6434-44D0-A028-1B22A696006F}</a:tableStyleId>
              </a:tblPr>
              <a:tblGrid>
                <a:gridCol w="1971512"/>
                <a:gridCol w="1854200"/>
                <a:gridCol w="1153771"/>
                <a:gridCol w="1504950"/>
                <a:gridCol w="1085850"/>
                <a:gridCol w="885825"/>
                <a:gridCol w="734454"/>
              </a:tblGrid>
              <a:tr h="237030">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Type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Name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Score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Interpretation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Assessment Date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SSID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81635" algn="l"/>
                        </a:tabLst>
                      </a:pPr>
                      <a:r>
                        <a:rPr lang="en-US" sz="1500" b="1" dirty="0">
                          <a:effectLst/>
                          <a:latin typeface="Calibri" panose="020F0502020204030204" pitchFamily="34" charset="0"/>
                        </a:rPr>
                        <a:t>Grade Level</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997">
                <a:tc>
                  <a:txBody>
                    <a:bodyPr/>
                    <a:lstStyle/>
                    <a:p>
                      <a:pPr marL="0" marR="0" algn="just">
                        <a:lnSpc>
                          <a:spcPct val="100000"/>
                        </a:lnSpc>
                        <a:spcBef>
                          <a:spcPts val="0"/>
                        </a:spcBef>
                        <a:spcAft>
                          <a:spcPts val="0"/>
                        </a:spcAft>
                        <a:tabLst>
                          <a:tab pos="381635" algn="l"/>
                        </a:tabLst>
                      </a:pPr>
                      <a:r>
                        <a:rPr lang="en-US" sz="1500" b="0" dirty="0">
                          <a:effectLst/>
                          <a:latin typeface="Calibri" panose="020F0502020204030204" pitchFamily="34" charset="0"/>
                        </a:rPr>
                        <a:t>State Test – Math</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tabLst>
                          <a:tab pos="381635" algn="l"/>
                        </a:tabLst>
                      </a:pPr>
                      <a:r>
                        <a:rPr lang="en-US" sz="1500" b="0" dirty="0">
                          <a:effectLst/>
                          <a:latin typeface="Calibri" panose="020F0502020204030204" pitchFamily="34" charset="0"/>
                        </a:rPr>
                        <a:t>STAAR EOC Algebra 1</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N/A</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Absent</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effectLst/>
                          <a:latin typeface="Calibri" panose="020F0502020204030204" pitchFamily="34" charset="0"/>
                        </a:rPr>
                        <a:t>05/03/2016</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effectLst/>
                          <a:latin typeface="Calibri" panose="020F0502020204030204" pitchFamily="34" charset="0"/>
                        </a:rPr>
                        <a:t>TXEFGH</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effectLst/>
                          <a:latin typeface="Calibri" panose="020F0502020204030204" pitchFamily="34" charset="0"/>
                          <a:ea typeface="+mn-ea"/>
                          <a:cs typeface="Times New Roman" panose="02020603050405020304" pitchFamily="18" charset="0"/>
                        </a:rPr>
                        <a:t>9</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997">
                <a:tc>
                  <a:txBody>
                    <a:bodyPr/>
                    <a:lstStyle/>
                    <a:p>
                      <a:pPr marL="0" marR="0" algn="just">
                        <a:lnSpc>
                          <a:spcPct val="100000"/>
                        </a:lnSpc>
                        <a:spcBef>
                          <a:spcPts val="0"/>
                        </a:spcBef>
                        <a:spcAft>
                          <a:spcPts val="0"/>
                        </a:spcAft>
                        <a:tabLst>
                          <a:tab pos="381635" algn="l"/>
                        </a:tabLst>
                      </a:pPr>
                      <a:r>
                        <a:rPr lang="en-US" sz="1500" b="0" dirty="0">
                          <a:solidFill>
                            <a:srgbClr val="0070C0"/>
                          </a:solidFill>
                          <a:effectLst/>
                          <a:latin typeface="Calibri" panose="020F0502020204030204" pitchFamily="34" charset="0"/>
                        </a:rPr>
                        <a:t>State Test – </a:t>
                      </a:r>
                      <a:r>
                        <a:rPr lang="en-US" sz="1500" b="0" dirty="0" smtClean="0">
                          <a:solidFill>
                            <a:srgbClr val="0070C0"/>
                          </a:solidFill>
                          <a:effectLst/>
                          <a:latin typeface="Calibri" panose="020F0502020204030204" pitchFamily="34" charset="0"/>
                        </a:rPr>
                        <a:t>English</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tabLst>
                          <a:tab pos="381635" algn="l"/>
                        </a:tabLst>
                      </a:pPr>
                      <a:r>
                        <a:rPr lang="en-US" sz="1500" b="0" dirty="0">
                          <a:solidFill>
                            <a:srgbClr val="0070C0"/>
                          </a:solidFill>
                          <a:effectLst/>
                          <a:latin typeface="Calibri" panose="020F0502020204030204" pitchFamily="34" charset="0"/>
                        </a:rPr>
                        <a:t>STAAR EOC </a:t>
                      </a:r>
                      <a:r>
                        <a:rPr lang="en-US" sz="1500" b="0" dirty="0" smtClean="0">
                          <a:solidFill>
                            <a:srgbClr val="0070C0"/>
                          </a:solidFill>
                          <a:effectLst/>
                          <a:latin typeface="Calibri" panose="020F0502020204030204" pitchFamily="34" charset="0"/>
                        </a:rPr>
                        <a:t>English 1</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solidFill>
                            <a:srgbClr val="0070C0"/>
                          </a:solidFill>
                          <a:effectLst/>
                          <a:latin typeface="Calibri" panose="020F0502020204030204" pitchFamily="34" charset="0"/>
                        </a:rPr>
                        <a:t>3750</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solidFill>
                            <a:srgbClr val="0070C0"/>
                          </a:solidFill>
                          <a:effectLst/>
                          <a:latin typeface="Calibri" panose="020F0502020204030204" pitchFamily="34" charset="0"/>
                        </a:rPr>
                        <a:t>Fail</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smtClean="0">
                          <a:solidFill>
                            <a:srgbClr val="0070C0"/>
                          </a:solidFill>
                          <a:effectLst/>
                          <a:latin typeface="Calibri" panose="020F0502020204030204" pitchFamily="34" charset="0"/>
                        </a:rPr>
                        <a:t>04/01/2016</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solidFill>
                            <a:srgbClr val="0070C0"/>
                          </a:solidFill>
                          <a:effectLst/>
                          <a:latin typeface="Calibri" panose="020F0502020204030204" pitchFamily="34" charset="0"/>
                        </a:rPr>
                        <a:t>TXEFGH</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tabLst>
                          <a:tab pos="381635" algn="l"/>
                        </a:tabLst>
                      </a:pPr>
                      <a:r>
                        <a:rPr lang="en-US" sz="1500" b="0" dirty="0">
                          <a:solidFill>
                            <a:srgbClr val="0070C0"/>
                          </a:solidFill>
                          <a:effectLst/>
                          <a:latin typeface="Calibri" panose="020F0502020204030204" pitchFamily="34" charset="0"/>
                        </a:rPr>
                        <a:t>9</a:t>
                      </a:r>
                      <a:endParaRPr lang="en-US" sz="15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1279688" y="1637171"/>
            <a:ext cx="9509759" cy="707886"/>
          </a:xfrm>
          <a:prstGeom prst="rect">
            <a:avLst/>
          </a:prstGeom>
        </p:spPr>
        <p:txBody>
          <a:bodyPr wrap="square">
            <a:spAutoFit/>
          </a:bodyPr>
          <a:lstStyle/>
          <a:p>
            <a:r>
              <a:rPr lang="en-US" sz="2000" dirty="0">
                <a:solidFill>
                  <a:srgbClr val="0070C0"/>
                </a:solidFill>
                <a:latin typeface="Calibri" panose="020F0502020204030204" pitchFamily="34" charset="0"/>
              </a:rPr>
              <a:t>In order for NGS to interpret the data, state assessment score and assessment interpretation MUST be entered as follows:  SCALE SCORE PASS/FAIL (e.g., 2280 Pass</a:t>
            </a:r>
            <a:r>
              <a:rPr lang="en-US" sz="2000" dirty="0" smtClean="0">
                <a:solidFill>
                  <a:srgbClr val="0070C0"/>
                </a:solidFill>
                <a:latin typeface="Calibri" panose="020F0502020204030204" pitchFamily="34" charset="0"/>
              </a:rPr>
              <a:t>.)</a:t>
            </a:r>
            <a:endParaRPr lang="en-US" sz="2000" dirty="0">
              <a:solidFill>
                <a:srgbClr val="0070C0"/>
              </a:solidFill>
              <a:latin typeface="Calibri" panose="020F0502020204030204" pitchFamily="34" charset="0"/>
            </a:endParaRPr>
          </a:p>
        </p:txBody>
      </p:sp>
      <p:sp>
        <p:nvSpPr>
          <p:cNvPr id="7" name="Right Arrow 6"/>
          <p:cNvSpPr/>
          <p:nvPr/>
        </p:nvSpPr>
        <p:spPr>
          <a:xfrm>
            <a:off x="581187" y="3423794"/>
            <a:ext cx="457200" cy="27432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626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6809" y="3434666"/>
            <a:ext cx="6021008" cy="1473552"/>
          </a:xfrm>
        </p:spPr>
        <p:txBody>
          <a:bodyPr>
            <a:normAutofit/>
          </a:bodyPr>
          <a:lstStyle/>
          <a:p>
            <a:pPr algn="ctr"/>
            <a:r>
              <a:rPr lang="en-US" sz="3000" dirty="0" smtClean="0">
                <a:solidFill>
                  <a:srgbClr val="0070C0"/>
                </a:solidFill>
              </a:rPr>
              <a:t>We encourage participants to ask questions or share final thoughts.</a:t>
            </a:r>
            <a:endParaRPr lang="en-US" sz="3000" dirty="0">
              <a:solidFill>
                <a:srgbClr val="0070C0"/>
              </a:solidFill>
            </a:endParaRPr>
          </a:p>
          <a:p>
            <a:pPr algn="ctr"/>
            <a:endParaRPr lang="en-US" sz="3200" dirty="0" smtClean="0">
              <a:solidFill>
                <a:srgbClr val="0070C0"/>
              </a:solidFill>
            </a:endParaRPr>
          </a:p>
          <a:p>
            <a:endParaRPr lang="en-US" dirty="0" smtClean="0"/>
          </a:p>
        </p:txBody>
      </p:sp>
      <p:pic>
        <p:nvPicPr>
          <p:cNvPr id="2050" name="Picture 2" descr="Image result for face emoji idea"/>
          <p:cNvPicPr>
            <a:picLocks noChangeAspect="1" noChangeArrowheads="1"/>
          </p:cNvPicPr>
          <p:nvPr/>
        </p:nvPicPr>
        <p:blipFill rotWithShape="1">
          <a:blip r:embed="rId3">
            <a:extLst>
              <a:ext uri="{28A0092B-C50C-407E-A947-70E740481C1C}">
                <a14:useLocalDpi xmlns:a14="http://schemas.microsoft.com/office/drawing/2010/main" val="0"/>
              </a:ext>
            </a:extLst>
          </a:blip>
          <a:srcRect t="45508"/>
          <a:stretch/>
        </p:blipFill>
        <p:spPr bwMode="auto">
          <a:xfrm>
            <a:off x="3519577" y="734039"/>
            <a:ext cx="4019679" cy="21903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6809" y="2698409"/>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236809" y="2698409"/>
            <a:ext cx="6021008"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LET’S TALK</a:t>
            </a:r>
            <a:endParaRPr lang="en-US" dirty="0">
              <a:solidFill>
                <a:schemeClr val="bg1"/>
              </a:solidFill>
            </a:endParaRPr>
          </a:p>
        </p:txBody>
      </p:sp>
    </p:spTree>
    <p:extLst>
      <p:ext uri="{BB962C8B-B14F-4D97-AF65-F5344CB8AC3E}">
        <p14:creationId xmlns:p14="http://schemas.microsoft.com/office/powerpoint/2010/main" val="29554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55390" y="3417414"/>
            <a:ext cx="6021008" cy="1473552"/>
          </a:xfrm>
        </p:spPr>
        <p:txBody>
          <a:bodyPr>
            <a:normAutofit/>
          </a:bodyPr>
          <a:lstStyle/>
          <a:p>
            <a:pPr algn="ctr"/>
            <a:r>
              <a:rPr lang="en-US" sz="3200" dirty="0" smtClean="0">
                <a:solidFill>
                  <a:srgbClr val="0070C0"/>
                </a:solidFill>
              </a:rPr>
              <a:t>Write down your fears on a sheet of paper</a:t>
            </a:r>
            <a:r>
              <a:rPr lang="en-US" sz="3200" dirty="0">
                <a:solidFill>
                  <a:srgbClr val="0070C0"/>
                </a:solidFill>
              </a:rPr>
              <a:t> </a:t>
            </a:r>
            <a:r>
              <a:rPr lang="en-US" sz="3200" dirty="0" smtClean="0">
                <a:solidFill>
                  <a:srgbClr val="0070C0"/>
                </a:solidFill>
              </a:rPr>
              <a:t>related to NGS and MSIX.</a:t>
            </a:r>
            <a:endParaRPr lang="en-US" dirty="0" smtClean="0"/>
          </a:p>
        </p:txBody>
      </p:sp>
      <p:sp>
        <p:nvSpPr>
          <p:cNvPr id="7" name="Title 1"/>
          <p:cNvSpPr txBox="1">
            <a:spLocks/>
          </p:cNvSpPr>
          <p:nvPr/>
        </p:nvSpPr>
        <p:spPr>
          <a:xfrm>
            <a:off x="338091" y="2715524"/>
            <a:ext cx="4095751" cy="591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tx1">
                    <a:lumMod val="75000"/>
                    <a:lumOff val="25000"/>
                  </a:schemeClr>
                </a:solidFill>
              </a:rPr>
              <a:t>Fear in a Hat!</a:t>
            </a:r>
            <a:endParaRPr lang="en-US" dirty="0">
              <a:solidFill>
                <a:schemeClr val="tx1">
                  <a:lumMod val="75000"/>
                  <a:lumOff val="25000"/>
                </a:schemeClr>
              </a:solidFill>
            </a:endParaRPr>
          </a:p>
        </p:txBody>
      </p:sp>
      <p:sp>
        <p:nvSpPr>
          <p:cNvPr id="2" name="Title 1"/>
          <p:cNvSpPr>
            <a:spLocks noGrp="1"/>
          </p:cNvSpPr>
          <p:nvPr>
            <p:ph type="title"/>
          </p:nvPr>
        </p:nvSpPr>
        <p:spPr>
          <a:xfrm>
            <a:off x="369033" y="994847"/>
            <a:ext cx="4033868" cy="543697"/>
          </a:xfrm>
        </p:spPr>
        <p:txBody>
          <a:bodyPr>
            <a:normAutofit/>
          </a:bodyPr>
          <a:lstStyle/>
          <a:p>
            <a:pPr algn="ctr"/>
            <a:r>
              <a:rPr lang="en-US" b="1" dirty="0" smtClean="0">
                <a:solidFill>
                  <a:srgbClr val="0070C0"/>
                </a:solidFill>
              </a:rPr>
              <a:t>ACTIVITY #2</a:t>
            </a:r>
            <a:endParaRPr lang="en-US" b="1" dirty="0">
              <a:solidFill>
                <a:srgbClr val="0070C0"/>
              </a:solidFill>
            </a:endParaRPr>
          </a:p>
        </p:txBody>
      </p:sp>
      <p:sp>
        <p:nvSpPr>
          <p:cNvPr id="8" name="Rectangle 7"/>
          <p:cNvSpPr/>
          <p:nvPr/>
        </p:nvSpPr>
        <p:spPr>
          <a:xfrm>
            <a:off x="5255390" y="2681157"/>
            <a:ext cx="6021008" cy="54369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55391" y="2739595"/>
            <a:ext cx="6021007" cy="5436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mj-cs"/>
              </a:defRPr>
            </a:lvl1pPr>
          </a:lstStyle>
          <a:p>
            <a:pPr algn="ctr"/>
            <a:r>
              <a:rPr lang="en-US" dirty="0" smtClean="0">
                <a:solidFill>
                  <a:schemeClr val="bg1"/>
                </a:solidFill>
              </a:rPr>
              <a:t>INSTRUCTIONS</a:t>
            </a:r>
            <a:endParaRPr lang="en-US" dirty="0">
              <a:solidFill>
                <a:schemeClr val="bg1"/>
              </a:solidFill>
            </a:endParaRPr>
          </a:p>
        </p:txBody>
      </p:sp>
      <p:sp>
        <p:nvSpPr>
          <p:cNvPr id="10" name="Rectangle 9"/>
          <p:cNvSpPr/>
          <p:nvPr/>
        </p:nvSpPr>
        <p:spPr>
          <a:xfrm>
            <a:off x="307151" y="381000"/>
            <a:ext cx="4095750" cy="535838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5216" y="473286"/>
            <a:ext cx="2321356" cy="2438400"/>
          </a:xfrm>
        </p:spPr>
      </p:pic>
    </p:spTree>
    <p:extLst>
      <p:ext uri="{BB962C8B-B14F-4D97-AF65-F5344CB8AC3E}">
        <p14:creationId xmlns:p14="http://schemas.microsoft.com/office/powerpoint/2010/main" val="297472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12108" y="3798329"/>
            <a:ext cx="3276600" cy="1143000"/>
          </a:xfrm>
        </p:spPr>
        <p:txBody>
          <a:bodyPr>
            <a:normAutofit/>
          </a:bodyPr>
          <a:lstStyle/>
          <a:p>
            <a:pPr algn="ctr"/>
            <a:r>
              <a:rPr lang="en-US" sz="3200" b="1" dirty="0">
                <a:solidFill>
                  <a:srgbClr val="0070C0"/>
                </a:solidFill>
                <a:latin typeface="Calibri" panose="020F0502020204030204" pitchFamily="34" charset="0"/>
              </a:rPr>
              <a:t>Thank  you!</a:t>
            </a:r>
          </a:p>
        </p:txBody>
      </p:sp>
      <p:sp>
        <p:nvSpPr>
          <p:cNvPr id="7" name="Rectangle 6"/>
          <p:cNvSpPr/>
          <p:nvPr/>
        </p:nvSpPr>
        <p:spPr>
          <a:xfrm>
            <a:off x="5552302" y="469213"/>
            <a:ext cx="4881050" cy="1693219"/>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chemeClr val="accent1">
                  <a:lumMod val="75000"/>
                </a:schemeClr>
              </a:solidFill>
            </a:endParaRPr>
          </a:p>
          <a:p>
            <a:pPr algn="ctr"/>
            <a:r>
              <a:rPr lang="en-US" sz="2000" b="1" dirty="0">
                <a:solidFill>
                  <a:srgbClr val="0070C0"/>
                </a:solidFill>
                <a:latin typeface="Calibri" panose="020F0502020204030204" pitchFamily="34" charset="0"/>
              </a:rPr>
              <a:t>MELBA </a:t>
            </a:r>
            <a:r>
              <a:rPr lang="en-US" sz="2000" b="1" dirty="0" smtClean="0">
                <a:solidFill>
                  <a:srgbClr val="0070C0"/>
                </a:solidFill>
                <a:latin typeface="Calibri" panose="020F0502020204030204" pitchFamily="34" charset="0"/>
              </a:rPr>
              <a:t>D. GARZA</a:t>
            </a:r>
            <a:endParaRPr lang="en-US" sz="2000" b="1" dirty="0">
              <a:solidFill>
                <a:srgbClr val="0070C0"/>
              </a:solidFill>
              <a:latin typeface="Calibri" panose="020F0502020204030204" pitchFamily="34" charset="0"/>
            </a:endParaRPr>
          </a:p>
          <a:p>
            <a:pPr algn="ctr"/>
            <a:r>
              <a:rPr lang="en-US" sz="1600" dirty="0">
                <a:solidFill>
                  <a:schemeClr val="tx1">
                    <a:lumMod val="75000"/>
                    <a:lumOff val="25000"/>
                  </a:schemeClr>
                </a:solidFill>
                <a:latin typeface="Calibri" panose="020F0502020204030204" pitchFamily="34" charset="0"/>
              </a:rPr>
              <a:t>Help Desk Manager |Long Tech Services, Inc.</a:t>
            </a:r>
          </a:p>
          <a:p>
            <a:pPr algn="ctr"/>
            <a:r>
              <a:rPr lang="en-US" sz="1600" dirty="0">
                <a:solidFill>
                  <a:schemeClr val="tx1">
                    <a:lumMod val="75000"/>
                    <a:lumOff val="25000"/>
                  </a:schemeClr>
                </a:solidFill>
                <a:latin typeface="Calibri" panose="020F0502020204030204" pitchFamily="34" charset="0"/>
              </a:rPr>
              <a:t>512.474.4891 </a:t>
            </a:r>
          </a:p>
          <a:p>
            <a:pPr algn="ctr"/>
            <a:r>
              <a:rPr lang="en-US" sz="1600" dirty="0">
                <a:solidFill>
                  <a:schemeClr val="tx1">
                    <a:lumMod val="75000"/>
                    <a:lumOff val="25000"/>
                  </a:schemeClr>
                </a:solidFill>
                <a:latin typeface="Calibri" panose="020F0502020204030204" pitchFamily="34" charset="0"/>
              </a:rPr>
              <a:t> mdgarza@ngsmigrant.com</a:t>
            </a:r>
          </a:p>
          <a:p>
            <a:pPr marL="346075" algn="ctr"/>
            <a:r>
              <a:rPr lang="en-US" dirty="0">
                <a:solidFill>
                  <a:srgbClr val="005F86"/>
                </a:solidFill>
                <a:latin typeface="Arial" pitchFamily="34" charset="0"/>
                <a:cs typeface="Arial" pitchFamily="34" charset="0"/>
              </a:rPr>
              <a:t> </a:t>
            </a:r>
          </a:p>
          <a:p>
            <a:pPr algn="ctr"/>
            <a:endParaRPr lang="en-US" dirty="0">
              <a:solidFill>
                <a:srgbClr val="005F86"/>
              </a:solidFill>
              <a:latin typeface="Arial"/>
              <a:cs typeface="Arial"/>
            </a:endParaRPr>
          </a:p>
        </p:txBody>
      </p:sp>
      <p:sp>
        <p:nvSpPr>
          <p:cNvPr id="8" name="Rectangle 7"/>
          <p:cNvSpPr/>
          <p:nvPr/>
        </p:nvSpPr>
        <p:spPr>
          <a:xfrm>
            <a:off x="5552302" y="2400986"/>
            <a:ext cx="4881050" cy="1693219"/>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chemeClr val="accent1">
                  <a:lumMod val="75000"/>
                </a:schemeClr>
              </a:solidFill>
            </a:endParaRPr>
          </a:p>
          <a:p>
            <a:pPr algn="ctr"/>
            <a:r>
              <a:rPr lang="en-US" sz="2000" b="1" dirty="0" smtClean="0">
                <a:solidFill>
                  <a:srgbClr val="0070C0"/>
                </a:solidFill>
                <a:latin typeface="Calibri" panose="020F0502020204030204" pitchFamily="34" charset="0"/>
              </a:rPr>
              <a:t>ESMERALDA </a:t>
            </a:r>
            <a:r>
              <a:rPr lang="en-US" sz="2000" b="1" dirty="0">
                <a:solidFill>
                  <a:srgbClr val="0070C0"/>
                </a:solidFill>
                <a:latin typeface="Calibri" panose="020F0502020204030204" pitchFamily="34" charset="0"/>
              </a:rPr>
              <a:t>SOLANO</a:t>
            </a:r>
          </a:p>
          <a:p>
            <a:pPr algn="ctr"/>
            <a:r>
              <a:rPr lang="en-US" sz="1600" dirty="0">
                <a:solidFill>
                  <a:schemeClr val="tx1">
                    <a:lumMod val="75000"/>
                    <a:lumOff val="25000"/>
                  </a:schemeClr>
                </a:solidFill>
                <a:latin typeface="Calibri" panose="020F0502020204030204" pitchFamily="34" charset="0"/>
              </a:rPr>
              <a:t>ESC Region 20</a:t>
            </a:r>
          </a:p>
          <a:p>
            <a:pPr algn="ctr"/>
            <a:r>
              <a:rPr lang="en-US" sz="1600" dirty="0">
                <a:solidFill>
                  <a:schemeClr val="tx1">
                    <a:lumMod val="75000"/>
                    <a:lumOff val="25000"/>
                  </a:schemeClr>
                </a:solidFill>
                <a:latin typeface="Calibri" panose="020F0502020204030204" pitchFamily="34" charset="0"/>
              </a:rPr>
              <a:t>esmer.solano@esc20.net</a:t>
            </a:r>
          </a:p>
          <a:p>
            <a:pPr marL="346075" algn="ctr"/>
            <a:r>
              <a:rPr lang="en-US" dirty="0">
                <a:solidFill>
                  <a:srgbClr val="005F86"/>
                </a:solidFill>
                <a:latin typeface="Arial" pitchFamily="34" charset="0"/>
                <a:cs typeface="Arial" pitchFamily="34" charset="0"/>
              </a:rPr>
              <a:t> </a:t>
            </a:r>
          </a:p>
          <a:p>
            <a:pPr algn="ctr"/>
            <a:endParaRPr lang="en-US" dirty="0">
              <a:solidFill>
                <a:srgbClr val="005F86"/>
              </a:solidFill>
              <a:latin typeface="Arial"/>
              <a:cs typeface="Arial"/>
            </a:endParaRPr>
          </a:p>
        </p:txBody>
      </p:sp>
      <p:sp>
        <p:nvSpPr>
          <p:cNvPr id="11" name="Rectangle 10"/>
          <p:cNvSpPr/>
          <p:nvPr/>
        </p:nvSpPr>
        <p:spPr>
          <a:xfrm>
            <a:off x="5552302" y="4369829"/>
            <a:ext cx="4881050" cy="1693219"/>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chemeClr val="accent1">
                  <a:lumMod val="75000"/>
                </a:schemeClr>
              </a:solidFill>
            </a:endParaRPr>
          </a:p>
          <a:p>
            <a:pPr algn="ctr"/>
            <a:r>
              <a:rPr lang="en-US" sz="2000" b="1" dirty="0" smtClean="0">
                <a:solidFill>
                  <a:srgbClr val="0070C0"/>
                </a:solidFill>
                <a:latin typeface="Calibri" panose="020F0502020204030204" pitchFamily="34" charset="0"/>
              </a:rPr>
              <a:t>JOSÉ GÜERECA</a:t>
            </a:r>
            <a:endParaRPr lang="en-US" sz="2000" b="1" dirty="0">
              <a:solidFill>
                <a:srgbClr val="0070C0"/>
              </a:solidFill>
              <a:latin typeface="Calibri" panose="020F0502020204030204" pitchFamily="34" charset="0"/>
            </a:endParaRPr>
          </a:p>
          <a:p>
            <a:pPr algn="ctr"/>
            <a:r>
              <a:rPr lang="en-US" sz="1600" dirty="0">
                <a:solidFill>
                  <a:schemeClr val="tx1">
                    <a:lumMod val="75000"/>
                    <a:lumOff val="25000"/>
                  </a:schemeClr>
                </a:solidFill>
                <a:latin typeface="Calibri" panose="020F0502020204030204" pitchFamily="34" charset="0"/>
              </a:rPr>
              <a:t>South San Antonio ISD</a:t>
            </a:r>
          </a:p>
          <a:p>
            <a:pPr algn="ctr"/>
            <a:r>
              <a:rPr lang="en-US" sz="1600" dirty="0">
                <a:solidFill>
                  <a:schemeClr val="tx1">
                    <a:lumMod val="75000"/>
                    <a:lumOff val="25000"/>
                  </a:schemeClr>
                </a:solidFill>
                <a:latin typeface="Calibri" panose="020F0502020204030204" pitchFamily="34" charset="0"/>
              </a:rPr>
              <a:t>jaguereca@southsanisd.net</a:t>
            </a:r>
            <a:r>
              <a:rPr lang="en-US" dirty="0" smtClean="0">
                <a:solidFill>
                  <a:srgbClr val="005F86"/>
                </a:solidFill>
                <a:latin typeface="Arial" pitchFamily="34" charset="0"/>
                <a:cs typeface="Arial" pitchFamily="34" charset="0"/>
              </a:rPr>
              <a:t> </a:t>
            </a:r>
            <a:endParaRPr lang="en-US" dirty="0">
              <a:solidFill>
                <a:srgbClr val="005F86"/>
              </a:solidFill>
              <a:latin typeface="Arial" pitchFamily="34" charset="0"/>
              <a:cs typeface="Arial" pitchFamily="34" charset="0"/>
            </a:endParaRPr>
          </a:p>
          <a:p>
            <a:pPr algn="ctr"/>
            <a:endParaRPr lang="en-US" dirty="0">
              <a:solidFill>
                <a:srgbClr val="005F86"/>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40" y="2015879"/>
            <a:ext cx="3562736" cy="2353950"/>
          </a:xfrm>
          <a:prstGeom prst="rect">
            <a:avLst/>
          </a:prstGeom>
        </p:spPr>
      </p:pic>
      <p:sp>
        <p:nvSpPr>
          <p:cNvPr id="9" name="TextBox 8"/>
          <p:cNvSpPr txBox="1"/>
          <p:nvPr/>
        </p:nvSpPr>
        <p:spPr>
          <a:xfrm>
            <a:off x="5328016" y="6338672"/>
            <a:ext cx="6229352"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AMET Conference | South Padre Island Convention Center | November 7-9, 2018</a:t>
            </a:r>
            <a:endParaRPr lang="en-US" sz="1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962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19" t="-258" r="42023" b="35088"/>
          <a:stretch/>
        </p:blipFill>
        <p:spPr>
          <a:xfrm flipH="1">
            <a:off x="24435" y="-12700"/>
            <a:ext cx="12243765" cy="6843251"/>
          </a:xfrm>
          <a:prstGeom prst="rect">
            <a:avLst/>
          </a:prstGeom>
        </p:spPr>
      </p:pic>
      <p:sp>
        <p:nvSpPr>
          <p:cNvPr id="7" name="TextBox 6"/>
          <p:cNvSpPr txBox="1"/>
          <p:nvPr/>
        </p:nvSpPr>
        <p:spPr>
          <a:xfrm>
            <a:off x="1544536" y="666141"/>
            <a:ext cx="9051162" cy="2062103"/>
          </a:xfrm>
          <a:prstGeom prst="rect">
            <a:avLst/>
          </a:prstGeom>
          <a:noFill/>
        </p:spPr>
        <p:txBody>
          <a:bodyPr wrap="square" rtlCol="0">
            <a:spAutoFit/>
          </a:bodyPr>
          <a:lstStyle/>
          <a:p>
            <a:r>
              <a:rPr lang="en-US" sz="3200" i="1" dirty="0">
                <a:solidFill>
                  <a:schemeClr val="bg1"/>
                </a:solidFill>
                <a:latin typeface="Calibri Light" panose="020F0302020204030204" pitchFamily="34" charset="0"/>
              </a:rPr>
              <a:t>“The Secret Of Change Is To </a:t>
            </a:r>
            <a:r>
              <a:rPr lang="en-US" sz="3200" i="1" dirty="0" smtClean="0">
                <a:solidFill>
                  <a:schemeClr val="bg1"/>
                </a:solidFill>
                <a:latin typeface="Calibri Light" panose="020F0302020204030204" pitchFamily="34" charset="0"/>
              </a:rPr>
              <a:t>Focus </a:t>
            </a:r>
            <a:r>
              <a:rPr lang="en-US" sz="3200" i="1" dirty="0">
                <a:solidFill>
                  <a:schemeClr val="bg1"/>
                </a:solidFill>
                <a:latin typeface="Calibri Light" panose="020F0302020204030204" pitchFamily="34" charset="0"/>
              </a:rPr>
              <a:t>All Of Your Energy, Not On Fighting The Old, But On Building The New.”</a:t>
            </a:r>
          </a:p>
          <a:p>
            <a:r>
              <a:rPr lang="en-US" sz="3200" i="1" dirty="0">
                <a:solidFill>
                  <a:schemeClr val="bg1"/>
                </a:solidFill>
                <a:latin typeface="Calibri Light" panose="020F0302020204030204" pitchFamily="34" charset="0"/>
              </a:rPr>
              <a:t>                                                                                         −Socrates</a:t>
            </a:r>
          </a:p>
        </p:txBody>
      </p:sp>
    </p:spTree>
    <p:extLst>
      <p:ext uri="{BB962C8B-B14F-4D97-AF65-F5344CB8AC3E}">
        <p14:creationId xmlns:p14="http://schemas.microsoft.com/office/powerpoint/2010/main" val="256672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77232" y="685800"/>
            <a:ext cx="5914768" cy="674688"/>
          </a:xfrm>
        </p:spPr>
        <p:txBody>
          <a:bodyPr>
            <a:normAutofit/>
          </a:bodyPr>
          <a:lstStyle/>
          <a:p>
            <a:r>
              <a:rPr lang="en-US" sz="3200" b="1" dirty="0">
                <a:solidFill>
                  <a:srgbClr val="0070C0"/>
                </a:solidFill>
              </a:rPr>
              <a:t>Purpose </a:t>
            </a:r>
          </a:p>
        </p:txBody>
      </p:sp>
      <p:pic>
        <p:nvPicPr>
          <p:cNvPr id="7" name="Picture Placeholder 6" descr="Closeup of flower, starfish, and shells on white sand"/>
          <p:cNvPicPr>
            <a:picLocks noGrp="1" noChangeAspect="1"/>
          </p:cNvPicPr>
          <p:nvPr>
            <p:ph type="pic" idx="4294967295"/>
          </p:nvPr>
        </p:nvPicPr>
        <p:blipFill rotWithShape="1">
          <a:blip r:embed="rId3" cstate="print">
            <a:extLst>
              <a:ext uri="{28A0092B-C50C-407E-A947-70E740481C1C}">
                <a14:useLocalDpi xmlns:a14="http://schemas.microsoft.com/office/drawing/2010/main" val="0"/>
              </a:ext>
            </a:extLst>
          </a:blip>
          <a:srcRect l="36560" t="1251" r="86" b="-68"/>
          <a:stretch/>
        </p:blipFill>
        <p:spPr>
          <a:xfrm>
            <a:off x="12356" y="0"/>
            <a:ext cx="5877697" cy="6858000"/>
          </a:xfrm>
        </p:spPr>
      </p:pic>
      <p:sp>
        <p:nvSpPr>
          <p:cNvPr id="4" name="Text Placeholder 3"/>
          <p:cNvSpPr>
            <a:spLocks noGrp="1"/>
          </p:cNvSpPr>
          <p:nvPr>
            <p:ph type="body" sz="half" idx="4294967295"/>
          </p:nvPr>
        </p:nvSpPr>
        <p:spPr>
          <a:xfrm>
            <a:off x="6277232" y="1360488"/>
            <a:ext cx="5609967" cy="3897312"/>
          </a:xfrm>
        </p:spPr>
        <p:txBody>
          <a:bodyPr>
            <a:noAutofit/>
          </a:bodyPr>
          <a:lstStyle/>
          <a:p>
            <a:pPr marL="0" indent="0" algn="just">
              <a:buNone/>
            </a:pPr>
            <a:r>
              <a:rPr lang="en-US" dirty="0">
                <a:solidFill>
                  <a:schemeClr val="tx1">
                    <a:lumMod val="75000"/>
                    <a:lumOff val="25000"/>
                  </a:schemeClr>
                </a:solidFill>
                <a:latin typeface="Calibri" panose="020F0502020204030204" pitchFamily="34" charset="0"/>
              </a:rPr>
              <a:t>This year’s academy will introduce the New 2018-2019 Texas Data Management Requirements Manual for NGS and MSIX. </a:t>
            </a:r>
            <a:r>
              <a:rPr lang="en-US" dirty="0" smtClean="0">
                <a:solidFill>
                  <a:schemeClr val="tx1">
                    <a:lumMod val="75000"/>
                    <a:lumOff val="25000"/>
                  </a:schemeClr>
                </a:solidFill>
                <a:latin typeface="Calibri" panose="020F0502020204030204" pitchFamily="34" charset="0"/>
              </a:rPr>
              <a:t>The </a:t>
            </a:r>
            <a:r>
              <a:rPr lang="en-US" dirty="0">
                <a:solidFill>
                  <a:schemeClr val="tx1">
                    <a:lumMod val="75000"/>
                    <a:lumOff val="25000"/>
                  </a:schemeClr>
                </a:solidFill>
                <a:latin typeface="Calibri" panose="020F0502020204030204" pitchFamily="34" charset="0"/>
              </a:rPr>
              <a:t>session aims to establish an instructional setting where various scenarios and activities will allow participants to learn the context and materials needed to successfully implement the required NGS/MSIX activities. </a:t>
            </a: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New Look and Feel</a:t>
            </a:r>
            <a:endParaRPr lang="en-US" dirty="0">
              <a:solidFill>
                <a:schemeClr val="tx1">
                  <a:lumMod val="75000"/>
                  <a:lumOff val="25000"/>
                </a:schemeClr>
              </a:solidFill>
            </a:endParaRPr>
          </a:p>
        </p:txBody>
      </p:sp>
      <p:sp>
        <p:nvSpPr>
          <p:cNvPr id="6" name="Title 1"/>
          <p:cNvSpPr txBox="1">
            <a:spLocks/>
          </p:cNvSpPr>
          <p:nvPr/>
        </p:nvSpPr>
        <p:spPr>
          <a:xfrm>
            <a:off x="5707354" y="1718434"/>
            <a:ext cx="6038850" cy="17111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b="0" kern="1200">
                <a:solidFill>
                  <a:schemeClr val="accent2">
                    <a:lumMod val="50000"/>
                  </a:schemeClr>
                </a:solidFill>
                <a:latin typeface="Calibri" panose="020F0502020204030204" pitchFamily="34" charset="0"/>
                <a:ea typeface="+mj-ea"/>
                <a:cs typeface="+mj-cs"/>
              </a:defRPr>
            </a:lvl1pPr>
          </a:lstStyle>
          <a:p>
            <a:pPr algn="ctr"/>
            <a:r>
              <a:rPr lang="en-US" sz="5400" dirty="0" smtClean="0">
                <a:solidFill>
                  <a:schemeClr val="tx1">
                    <a:lumMod val="75000"/>
                    <a:lumOff val="25000"/>
                  </a:schemeClr>
                </a:solidFill>
                <a:ea typeface="+mn-ea"/>
                <a:cs typeface="+mn-cs"/>
              </a:rPr>
              <a:t>New Guidance!</a:t>
            </a:r>
          </a:p>
          <a:p>
            <a:pPr algn="ctr"/>
            <a:r>
              <a:rPr lang="en-US" sz="5400" dirty="0" smtClean="0">
                <a:solidFill>
                  <a:schemeClr val="tx1">
                    <a:lumMod val="75000"/>
                    <a:lumOff val="25000"/>
                  </a:schemeClr>
                </a:solidFill>
                <a:ea typeface="+mn-ea"/>
                <a:cs typeface="+mn-cs"/>
              </a:rPr>
              <a:t>New Look! </a:t>
            </a:r>
            <a:r>
              <a:rPr lang="en-US" sz="5400" dirty="0">
                <a:solidFill>
                  <a:schemeClr val="tx1">
                    <a:lumMod val="75000"/>
                    <a:lumOff val="25000"/>
                  </a:schemeClr>
                </a:solidFill>
                <a:ea typeface="+mn-ea"/>
                <a:cs typeface="+mn-cs"/>
              </a:rPr>
              <a:t> </a:t>
            </a:r>
          </a:p>
        </p:txBody>
      </p:sp>
      <p:pic>
        <p:nvPicPr>
          <p:cNvPr id="3" name="Picture 2"/>
          <p:cNvPicPr>
            <a:picLocks noChangeAspect="1"/>
          </p:cNvPicPr>
          <p:nvPr/>
        </p:nvPicPr>
        <p:blipFill>
          <a:blip r:embed="rId3"/>
          <a:stretch>
            <a:fillRect/>
          </a:stretch>
        </p:blipFill>
        <p:spPr>
          <a:xfrm>
            <a:off x="847593" y="277852"/>
            <a:ext cx="4300604" cy="55164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821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7593" y="277852"/>
            <a:ext cx="4300604" cy="5516482"/>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5813368" y="155654"/>
            <a:ext cx="6245282" cy="54292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Calibri" panose="020F0502020204030204" pitchFamily="34" charset="0"/>
                <a:ea typeface="+mj-ea"/>
                <a:cs typeface="+mj-cs"/>
              </a:defRPr>
            </a:lvl1pPr>
          </a:lstStyle>
          <a:p>
            <a:r>
              <a:rPr lang="en-US" sz="2400" b="1" dirty="0" smtClean="0">
                <a:solidFill>
                  <a:srgbClr val="0070C0"/>
                </a:solidFill>
              </a:rPr>
              <a:t>NGS Review Team</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smtClean="0">
                <a:solidFill>
                  <a:schemeClr val="tx1">
                    <a:lumMod val="75000"/>
                    <a:lumOff val="25000"/>
                  </a:schemeClr>
                </a:solidFill>
              </a:rPr>
              <a:t>Melba D. Garza—NGS/MSIX Help Desk</a:t>
            </a:r>
            <a:r>
              <a:rPr lang="es-MX" sz="2400" dirty="0" smtClean="0">
                <a:solidFill>
                  <a:schemeClr val="tx1">
                    <a:lumMod val="75000"/>
                    <a:lumOff val="25000"/>
                  </a:schemeClr>
                </a:solidFill>
              </a:rPr>
              <a:t/>
            </a:r>
            <a:br>
              <a:rPr lang="es-MX" sz="2400" dirty="0" smtClean="0">
                <a:solidFill>
                  <a:schemeClr val="tx1">
                    <a:lumMod val="75000"/>
                    <a:lumOff val="25000"/>
                  </a:schemeClr>
                </a:solidFill>
              </a:rPr>
            </a:br>
            <a:r>
              <a:rPr lang="en-US" sz="2400" dirty="0" smtClean="0">
                <a:solidFill>
                  <a:schemeClr val="tx1">
                    <a:lumMod val="75000"/>
                    <a:lumOff val="25000"/>
                  </a:schemeClr>
                </a:solidFill>
              </a:rPr>
              <a:t>Raul Cantu—NGS/MSIX Help Desk</a:t>
            </a:r>
            <a:r>
              <a:rPr lang="es-MX" sz="2400" dirty="0" smtClean="0">
                <a:solidFill>
                  <a:schemeClr val="tx1">
                    <a:lumMod val="75000"/>
                    <a:lumOff val="25000"/>
                  </a:schemeClr>
                </a:solidFill>
              </a:rPr>
              <a:t/>
            </a:r>
            <a:br>
              <a:rPr lang="es-MX" sz="2400" dirty="0" smtClean="0">
                <a:solidFill>
                  <a:schemeClr val="tx1">
                    <a:lumMod val="75000"/>
                    <a:lumOff val="25000"/>
                  </a:schemeClr>
                </a:solidFill>
              </a:rPr>
            </a:br>
            <a:r>
              <a:rPr lang="es-MX" sz="2400" dirty="0" smtClean="0">
                <a:solidFill>
                  <a:schemeClr val="tx1">
                    <a:lumMod val="75000"/>
                    <a:lumOff val="25000"/>
                  </a:schemeClr>
                </a:solidFill>
              </a:rPr>
              <a:t>Ester Carrillo—ESC 10</a:t>
            </a:r>
            <a:br>
              <a:rPr lang="es-MX" sz="2400" dirty="0" smtClean="0">
                <a:solidFill>
                  <a:schemeClr val="tx1">
                    <a:lumMod val="75000"/>
                    <a:lumOff val="25000"/>
                  </a:schemeClr>
                </a:solidFill>
              </a:rPr>
            </a:br>
            <a:r>
              <a:rPr lang="es-MX" sz="2400" dirty="0" smtClean="0">
                <a:solidFill>
                  <a:schemeClr val="tx1">
                    <a:lumMod val="75000"/>
                    <a:lumOff val="25000"/>
                  </a:schemeClr>
                </a:solidFill>
              </a:rPr>
              <a:t>Maria Elena Cortez—ESC 1</a:t>
            </a:r>
            <a:br>
              <a:rPr lang="es-MX" sz="2400" dirty="0" smtClean="0">
                <a:solidFill>
                  <a:schemeClr val="tx1">
                    <a:lumMod val="75000"/>
                    <a:lumOff val="25000"/>
                  </a:schemeClr>
                </a:solidFill>
              </a:rPr>
            </a:br>
            <a:r>
              <a:rPr lang="es-MX" sz="2400" dirty="0" smtClean="0">
                <a:solidFill>
                  <a:schemeClr val="tx1">
                    <a:lumMod val="75000"/>
                    <a:lumOff val="25000"/>
                  </a:schemeClr>
                </a:solidFill>
              </a:rPr>
              <a:t>Dr. Paula Freeman—ESC 13</a:t>
            </a:r>
            <a:br>
              <a:rPr lang="es-MX" sz="2400" dirty="0" smtClean="0">
                <a:solidFill>
                  <a:schemeClr val="tx1">
                    <a:lumMod val="75000"/>
                    <a:lumOff val="25000"/>
                  </a:schemeClr>
                </a:solidFill>
              </a:rPr>
            </a:br>
            <a:r>
              <a:rPr lang="es-MX" sz="2400" dirty="0" err="1" smtClean="0">
                <a:solidFill>
                  <a:schemeClr val="tx1">
                    <a:lumMod val="75000"/>
                    <a:lumOff val="25000"/>
                  </a:schemeClr>
                </a:solidFill>
              </a:rPr>
              <a:t>Jose</a:t>
            </a:r>
            <a:r>
              <a:rPr lang="es-MX" sz="2400" dirty="0" smtClean="0">
                <a:solidFill>
                  <a:schemeClr val="tx1">
                    <a:lumMod val="75000"/>
                    <a:lumOff val="25000"/>
                  </a:schemeClr>
                </a:solidFill>
              </a:rPr>
              <a:t> Angel </a:t>
            </a:r>
            <a:r>
              <a:rPr lang="es-MX" sz="2400" dirty="0" err="1" smtClean="0">
                <a:solidFill>
                  <a:schemeClr val="tx1">
                    <a:lumMod val="75000"/>
                    <a:lumOff val="25000"/>
                  </a:schemeClr>
                </a:solidFill>
              </a:rPr>
              <a:t>Guereca</a:t>
            </a:r>
            <a:r>
              <a:rPr lang="es-MX" sz="2400" dirty="0" smtClean="0">
                <a:solidFill>
                  <a:schemeClr val="tx1">
                    <a:lumMod val="75000"/>
                    <a:lumOff val="25000"/>
                  </a:schemeClr>
                </a:solidFill>
              </a:rPr>
              <a:t>—South San Antonio ISD</a:t>
            </a:r>
            <a:br>
              <a:rPr lang="es-MX" sz="2400" dirty="0" smtClean="0">
                <a:solidFill>
                  <a:schemeClr val="tx1">
                    <a:lumMod val="75000"/>
                    <a:lumOff val="25000"/>
                  </a:schemeClr>
                </a:solidFill>
              </a:rPr>
            </a:br>
            <a:r>
              <a:rPr lang="es-MX" sz="2400" dirty="0" smtClean="0">
                <a:solidFill>
                  <a:schemeClr val="tx1">
                    <a:lumMod val="75000"/>
                    <a:lumOff val="25000"/>
                  </a:schemeClr>
                </a:solidFill>
              </a:rPr>
              <a:t>Olga L. Gutierrez—ESC 13	</a:t>
            </a:r>
            <a:br>
              <a:rPr lang="es-MX" sz="2400" dirty="0" smtClean="0">
                <a:solidFill>
                  <a:schemeClr val="tx1">
                    <a:lumMod val="75000"/>
                    <a:lumOff val="25000"/>
                  </a:schemeClr>
                </a:solidFill>
              </a:rPr>
            </a:br>
            <a:r>
              <a:rPr lang="es-MX" sz="2400" dirty="0" smtClean="0">
                <a:solidFill>
                  <a:schemeClr val="tx1">
                    <a:lumMod val="75000"/>
                    <a:lumOff val="25000"/>
                  </a:schemeClr>
                </a:solidFill>
              </a:rPr>
              <a:t>Glenda Hadley—ESC 16</a:t>
            </a:r>
            <a:br>
              <a:rPr lang="es-MX" sz="2400" dirty="0" smtClean="0">
                <a:solidFill>
                  <a:schemeClr val="tx1">
                    <a:lumMod val="75000"/>
                    <a:lumOff val="25000"/>
                  </a:schemeClr>
                </a:solidFill>
              </a:rPr>
            </a:br>
            <a:r>
              <a:rPr lang="es-MX" sz="2400" dirty="0" smtClean="0">
                <a:solidFill>
                  <a:schemeClr val="tx1">
                    <a:lumMod val="75000"/>
                    <a:lumOff val="25000"/>
                  </a:schemeClr>
                </a:solidFill>
              </a:rPr>
              <a:t>Miriam </a:t>
            </a:r>
            <a:r>
              <a:rPr lang="es-MX" sz="2400" dirty="0" err="1" smtClean="0">
                <a:solidFill>
                  <a:schemeClr val="tx1">
                    <a:lumMod val="75000"/>
                    <a:lumOff val="25000"/>
                  </a:schemeClr>
                </a:solidFill>
              </a:rPr>
              <a:t>Kelley</a:t>
            </a:r>
            <a:r>
              <a:rPr lang="es-MX" sz="2400" dirty="0" smtClean="0">
                <a:solidFill>
                  <a:schemeClr val="tx1">
                    <a:lumMod val="75000"/>
                    <a:lumOff val="25000"/>
                  </a:schemeClr>
                </a:solidFill>
              </a:rPr>
              <a:t>—ESC 10</a:t>
            </a:r>
            <a:br>
              <a:rPr lang="es-MX" sz="2400" dirty="0" smtClean="0">
                <a:solidFill>
                  <a:schemeClr val="tx1">
                    <a:lumMod val="75000"/>
                    <a:lumOff val="25000"/>
                  </a:schemeClr>
                </a:solidFill>
              </a:rPr>
            </a:br>
            <a:r>
              <a:rPr lang="es-MX" sz="2400" dirty="0" smtClean="0">
                <a:solidFill>
                  <a:schemeClr val="tx1">
                    <a:lumMod val="75000"/>
                    <a:lumOff val="25000"/>
                  </a:schemeClr>
                </a:solidFill>
              </a:rPr>
              <a:t>Jacob Ortega—ESC 20</a:t>
            </a:r>
            <a:br>
              <a:rPr lang="es-MX" sz="2400" dirty="0" smtClean="0">
                <a:solidFill>
                  <a:schemeClr val="tx1">
                    <a:lumMod val="75000"/>
                    <a:lumOff val="25000"/>
                  </a:schemeClr>
                </a:solidFill>
              </a:rPr>
            </a:br>
            <a:r>
              <a:rPr lang="es-MX" sz="2400" dirty="0" smtClean="0">
                <a:solidFill>
                  <a:schemeClr val="tx1">
                    <a:lumMod val="75000"/>
                    <a:lumOff val="25000"/>
                  </a:schemeClr>
                </a:solidFill>
              </a:rPr>
              <a:t>Elizabeth Rangel—ESC 15</a:t>
            </a:r>
            <a:br>
              <a:rPr lang="es-MX" sz="2400" dirty="0" smtClean="0">
                <a:solidFill>
                  <a:schemeClr val="tx1">
                    <a:lumMod val="75000"/>
                    <a:lumOff val="25000"/>
                  </a:schemeClr>
                </a:solidFill>
              </a:rPr>
            </a:br>
            <a:r>
              <a:rPr lang="es-MX" sz="2400" dirty="0" smtClean="0">
                <a:solidFill>
                  <a:schemeClr val="tx1">
                    <a:lumMod val="75000"/>
                    <a:lumOff val="25000"/>
                  </a:schemeClr>
                </a:solidFill>
              </a:rPr>
              <a:t>Manuel P. Salinas—ESC 1</a:t>
            </a:r>
            <a:br>
              <a:rPr lang="es-MX" sz="2400" dirty="0" smtClean="0">
                <a:solidFill>
                  <a:schemeClr val="tx1">
                    <a:lumMod val="75000"/>
                    <a:lumOff val="25000"/>
                  </a:schemeClr>
                </a:solidFill>
              </a:rPr>
            </a:br>
            <a:r>
              <a:rPr lang="es-MX" sz="2400" dirty="0" smtClean="0">
                <a:solidFill>
                  <a:schemeClr val="tx1">
                    <a:lumMod val="75000"/>
                    <a:lumOff val="25000"/>
                  </a:schemeClr>
                </a:solidFill>
              </a:rPr>
              <a:t>Julissa F. Sandoval—ESC 1</a:t>
            </a:r>
            <a:br>
              <a:rPr lang="es-MX" sz="2400" dirty="0" smtClean="0">
                <a:solidFill>
                  <a:schemeClr val="tx1">
                    <a:lumMod val="75000"/>
                    <a:lumOff val="25000"/>
                  </a:schemeClr>
                </a:solidFill>
              </a:rPr>
            </a:br>
            <a:r>
              <a:rPr lang="es-MX" sz="2400" dirty="0" smtClean="0">
                <a:solidFill>
                  <a:schemeClr val="tx1">
                    <a:lumMod val="75000"/>
                    <a:lumOff val="25000"/>
                  </a:schemeClr>
                </a:solidFill>
              </a:rPr>
              <a:t>Esmeralda Solano—ESC20</a:t>
            </a:r>
            <a:endParaRPr lang="es-MX" sz="2400" dirty="0">
              <a:solidFill>
                <a:schemeClr val="tx1">
                  <a:lumMod val="75000"/>
                  <a:lumOff val="25000"/>
                </a:schemeClr>
              </a:solidFill>
            </a:endParaRPr>
          </a:p>
        </p:txBody>
      </p:sp>
    </p:spTree>
    <p:extLst>
      <p:ext uri="{BB962C8B-B14F-4D97-AF65-F5344CB8AC3E}">
        <p14:creationId xmlns:p14="http://schemas.microsoft.com/office/powerpoint/2010/main" val="54114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5714" y="278161"/>
            <a:ext cx="4648331" cy="5449824"/>
          </a:xfrm>
          <a:prstGeom prst="rect">
            <a:avLst/>
          </a:prstGeom>
          <a:ln>
            <a:solidFill>
              <a:schemeClr val="tx1">
                <a:lumMod val="75000"/>
                <a:lumOff val="25000"/>
              </a:schemeClr>
            </a:solidFill>
          </a:ln>
        </p:spPr>
      </p:pic>
      <p:pic>
        <p:nvPicPr>
          <p:cNvPr id="5" name="Picture 4"/>
          <p:cNvPicPr>
            <a:picLocks noChangeAspect="1"/>
          </p:cNvPicPr>
          <p:nvPr/>
        </p:nvPicPr>
        <p:blipFill>
          <a:blip r:embed="rId4"/>
          <a:stretch>
            <a:fillRect/>
          </a:stretch>
        </p:blipFill>
        <p:spPr>
          <a:xfrm>
            <a:off x="6391143" y="265176"/>
            <a:ext cx="4648331" cy="5462809"/>
          </a:xfrm>
          <a:prstGeom prst="rect">
            <a:avLst/>
          </a:prstGeom>
          <a:ln w="3175">
            <a:solidFill>
              <a:schemeClr val="tx1">
                <a:lumMod val="75000"/>
                <a:lumOff val="25000"/>
              </a:schemeClr>
            </a:solidFill>
          </a:ln>
        </p:spPr>
      </p:pic>
    </p:spTree>
    <p:extLst>
      <p:ext uri="{BB962C8B-B14F-4D97-AF65-F5344CB8AC3E}">
        <p14:creationId xmlns:p14="http://schemas.microsoft.com/office/powerpoint/2010/main" val="8045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9578</TotalTime>
  <Words>4499</Words>
  <Application>Microsoft Office PowerPoint</Application>
  <PresentationFormat>Widescreen</PresentationFormat>
  <Paragraphs>433</Paragraphs>
  <Slides>40</Slides>
  <Notes>40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Georgia</vt:lpstr>
      <vt:lpstr>Times New Roman</vt:lpstr>
      <vt:lpstr>Ocean 16x9</vt:lpstr>
      <vt:lpstr>Custom Design</vt:lpstr>
      <vt:lpstr>NGS &amp; MSIX ACADEMY</vt:lpstr>
      <vt:lpstr>ACTIVITY #1</vt:lpstr>
      <vt:lpstr>PowerPoint Presentation</vt:lpstr>
      <vt:lpstr>ACTIVITY #2</vt:lpstr>
      <vt:lpstr>PowerPoint Presentation</vt:lpstr>
      <vt:lpstr>Purpose </vt:lpstr>
      <vt:lpstr>New Look and Feel</vt:lpstr>
      <vt:lpstr>PowerPoint Presentation</vt:lpstr>
      <vt:lpstr>PowerPoint Presentation</vt:lpstr>
      <vt:lpstr>PowerPoint Presentation</vt:lpstr>
      <vt:lpstr>REVIEW SECTIONS  </vt:lpstr>
      <vt:lpstr>Enrollments for Fall and Spring Semester</vt:lpstr>
      <vt:lpstr>Scenario #1</vt:lpstr>
      <vt:lpstr>Scenario #1</vt:lpstr>
      <vt:lpstr>Scenario #2</vt:lpstr>
      <vt:lpstr>Scenario #2</vt:lpstr>
      <vt:lpstr>Withdrawals for the Fall Semester</vt:lpstr>
      <vt:lpstr>Scenario #3</vt:lpstr>
      <vt:lpstr>Scenario #3</vt:lpstr>
      <vt:lpstr>MSIX Student Consolidated Record</vt:lpstr>
      <vt:lpstr>Move Notifications &amp; Data Requests</vt:lpstr>
      <vt:lpstr>ACTIVITY #3</vt:lpstr>
      <vt:lpstr>REVIEW SECTIONS  </vt:lpstr>
      <vt:lpstr>Priority for Service and Continuation of Services</vt:lpstr>
      <vt:lpstr>Scenario #4</vt:lpstr>
      <vt:lpstr>Scenario #4</vt:lpstr>
      <vt:lpstr>PFS Criteria</vt:lpstr>
      <vt:lpstr>ACTIVITY #4</vt:lpstr>
      <vt:lpstr>Graduation Plans</vt:lpstr>
      <vt:lpstr>ACTIVITY #5</vt:lpstr>
      <vt:lpstr>Activity #5 |Graduation Plan Answer Key</vt:lpstr>
      <vt:lpstr>REVIEW SECTIONS</vt:lpstr>
      <vt:lpstr>Secondary Credits</vt:lpstr>
      <vt:lpstr>Scenario #5</vt:lpstr>
      <vt:lpstr>Scenario #5</vt:lpstr>
      <vt:lpstr>State Assessments</vt:lpstr>
      <vt:lpstr>Scenario #6</vt:lpstr>
      <vt:lpstr>Scenario #6</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the New Generation System  and  Migrant Student Information Exchange</dc:title>
  <dc:creator>Javier Bueno</dc:creator>
  <cp:lastModifiedBy>Raul Cantu</cp:lastModifiedBy>
  <cp:revision>283</cp:revision>
  <cp:lastPrinted>2018-11-01T23:51:35Z</cp:lastPrinted>
  <dcterms:created xsi:type="dcterms:W3CDTF">2018-10-05T13:43:11Z</dcterms:created>
  <dcterms:modified xsi:type="dcterms:W3CDTF">2018-11-05T21:05:05Z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